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9" r:id="rId4"/>
    <p:sldId id="261" r:id="rId5"/>
    <p:sldId id="258" r:id="rId6"/>
    <p:sldId id="262"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CA5"/>
    <a:srgbClr val="68D5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9" autoAdjust="0"/>
    <p:restoredTop sz="95272"/>
  </p:normalViewPr>
  <p:slideViewPr>
    <p:cSldViewPr snapToGrid="0">
      <p:cViewPr varScale="1">
        <p:scale>
          <a:sx n="102" d="100"/>
          <a:sy n="102" d="100"/>
        </p:scale>
        <p:origin x="2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633F62-3F1F-4B04-A003-05DD540F0239}" type="datetimeFigureOut">
              <a:rPr lang="en-GB" smtClean="0"/>
              <a:t>27/10/2016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A0451-053D-408B-BA37-3ACE367C37DF}" type="slidenum">
              <a:rPr lang="en-GB" smtClean="0"/>
              <a:t>‹#›</a:t>
            </a:fld>
            <a:endParaRPr lang="en-GB"/>
          </a:p>
        </p:txBody>
      </p:sp>
    </p:spTree>
    <p:extLst>
      <p:ext uri="{BB962C8B-B14F-4D97-AF65-F5344CB8AC3E}">
        <p14:creationId xmlns:p14="http://schemas.microsoft.com/office/powerpoint/2010/main" val="3561008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A9A0451-053D-408B-BA37-3ACE367C37DF}" type="slidenum">
              <a:rPr lang="en-GB" smtClean="0"/>
              <a:t>6</a:t>
            </a:fld>
            <a:endParaRPr lang="en-GB"/>
          </a:p>
        </p:txBody>
      </p:sp>
    </p:spTree>
    <p:extLst>
      <p:ext uri="{BB962C8B-B14F-4D97-AF65-F5344CB8AC3E}">
        <p14:creationId xmlns:p14="http://schemas.microsoft.com/office/powerpoint/2010/main" val="65491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D95BD0B-AEC3-4C40-9EFC-D546021D8C3B}" type="slidenum">
              <a:rPr lang="en-GB" smtClean="0"/>
              <a:t>7</a:t>
            </a:fld>
            <a:endParaRPr lang="en-GB"/>
          </a:p>
        </p:txBody>
      </p:sp>
    </p:spTree>
    <p:extLst>
      <p:ext uri="{BB962C8B-B14F-4D97-AF65-F5344CB8AC3E}">
        <p14:creationId xmlns:p14="http://schemas.microsoft.com/office/powerpoint/2010/main" val="908065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F02D615-D9C3-4E94-A5F4-0DF7460D154B}" type="datetimeFigureOut">
              <a:rPr lang="en-GB" smtClean="0"/>
              <a:t>27/10/2016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161069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F02D615-D9C3-4E94-A5F4-0DF7460D154B}" type="datetimeFigureOut">
              <a:rPr lang="en-GB" smtClean="0"/>
              <a:t>27/10/2016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718429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F02D615-D9C3-4E94-A5F4-0DF7460D154B}" type="datetimeFigureOut">
              <a:rPr lang="en-GB" smtClean="0"/>
              <a:t>27/10/2016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775898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F02D615-D9C3-4E94-A5F4-0DF7460D154B}" type="datetimeFigureOut">
              <a:rPr lang="en-GB" smtClean="0"/>
              <a:t>27/10/2016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1917614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02D615-D9C3-4E94-A5F4-0DF7460D154B}" type="datetimeFigureOut">
              <a:rPr lang="en-GB" smtClean="0"/>
              <a:t>27/10/2016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300560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F02D615-D9C3-4E94-A5F4-0DF7460D154B}" type="datetimeFigureOut">
              <a:rPr lang="en-GB" smtClean="0"/>
              <a:t>27/10/2016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198000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F02D615-D9C3-4E94-A5F4-0DF7460D154B}" type="datetimeFigureOut">
              <a:rPr lang="en-GB" smtClean="0"/>
              <a:t>27/10/2016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1588988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F02D615-D9C3-4E94-A5F4-0DF7460D154B}" type="datetimeFigureOut">
              <a:rPr lang="en-GB" smtClean="0"/>
              <a:t>27/10/2016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2419653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2D615-D9C3-4E94-A5F4-0DF7460D154B}" type="datetimeFigureOut">
              <a:rPr lang="en-GB" smtClean="0"/>
              <a:t>27/10/2016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968049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02D615-D9C3-4E94-A5F4-0DF7460D154B}" type="datetimeFigureOut">
              <a:rPr lang="en-GB" smtClean="0"/>
              <a:t>27/10/2016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3403250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02D615-D9C3-4E94-A5F4-0DF7460D154B}" type="datetimeFigureOut">
              <a:rPr lang="en-GB" smtClean="0"/>
              <a:t>27/10/2016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6457965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02D615-D9C3-4E94-A5F4-0DF7460D154B}" type="datetimeFigureOut">
              <a:rPr lang="en-GB" smtClean="0"/>
              <a:t>27/10/2016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B2E5C8-D2BE-4763-A938-9E6F8918C4C8}" type="slidenum">
              <a:rPr lang="en-GB" smtClean="0"/>
              <a:t>‹#›</a:t>
            </a:fld>
            <a:endParaRPr lang="en-GB"/>
          </a:p>
        </p:txBody>
      </p:sp>
    </p:spTree>
    <p:extLst>
      <p:ext uri="{BB962C8B-B14F-4D97-AF65-F5344CB8AC3E}">
        <p14:creationId xmlns:p14="http://schemas.microsoft.com/office/powerpoint/2010/main" val="358767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7" Type="http://schemas.openxmlformats.org/officeDocument/2006/relationships/image" Target="../media/image19.png"/><Relationship Id="rId8" Type="http://schemas.openxmlformats.org/officeDocument/2006/relationships/image" Target="../media/image19.tiff"/><Relationship Id="rId9" Type="http://schemas.openxmlformats.org/officeDocument/2006/relationships/image" Target="../media/image20.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Group 13</a:t>
            </a:r>
            <a:endParaRPr lang="en-GB" dirty="0"/>
          </a:p>
        </p:txBody>
      </p:sp>
      <p:sp>
        <p:nvSpPr>
          <p:cNvPr id="3" name="Subtitle 2"/>
          <p:cNvSpPr>
            <a:spLocks noGrp="1"/>
          </p:cNvSpPr>
          <p:nvPr>
            <p:ph type="subTitle" idx="1"/>
          </p:nvPr>
        </p:nvSpPr>
        <p:spPr/>
        <p:txBody>
          <a:bodyPr/>
          <a:lstStyle/>
          <a:p>
            <a:r>
              <a:rPr lang="en-GB" dirty="0" smtClean="0"/>
              <a:t>VDP1 Concept Designs</a:t>
            </a:r>
            <a:endParaRPr lang="en-GB" dirty="0"/>
          </a:p>
        </p:txBody>
      </p:sp>
    </p:spTree>
    <p:extLst>
      <p:ext uri="{BB962C8B-B14F-4D97-AF65-F5344CB8AC3E}">
        <p14:creationId xmlns:p14="http://schemas.microsoft.com/office/powerpoint/2010/main" val="23886610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710" y="443811"/>
            <a:ext cx="8838063" cy="626163"/>
          </a:xfrm>
        </p:spPr>
        <p:txBody>
          <a:bodyPr>
            <a:noAutofit/>
          </a:bodyPr>
          <a:lstStyle/>
          <a:p>
            <a:r>
              <a:rPr lang="en-GB" sz="4000" b="1" dirty="0" smtClean="0">
                <a:latin typeface="+mn-lt"/>
              </a:rPr>
              <a:t>Chassis and Skirt</a:t>
            </a:r>
            <a:endParaRPr lang="en-GB" sz="4000" b="1" dirty="0">
              <a:latin typeface="+mn-lt"/>
            </a:endParaRPr>
          </a:p>
        </p:txBody>
      </p:sp>
      <p:sp>
        <p:nvSpPr>
          <p:cNvPr id="3" name="Content Placeholder 2"/>
          <p:cNvSpPr>
            <a:spLocks noGrp="1"/>
          </p:cNvSpPr>
          <p:nvPr>
            <p:ph idx="1"/>
          </p:nvPr>
        </p:nvSpPr>
        <p:spPr>
          <a:xfrm>
            <a:off x="844710" y="3140788"/>
            <a:ext cx="11076296" cy="2114460"/>
          </a:xfrm>
        </p:spPr>
        <p:txBody>
          <a:bodyPr>
            <a:normAutofit/>
          </a:bodyPr>
          <a:lstStyle/>
          <a:p>
            <a:pPr marL="0" indent="0">
              <a:buNone/>
            </a:pPr>
            <a:r>
              <a:rPr lang="en-GB" sz="2000" b="1" dirty="0" smtClean="0"/>
              <a:t>Hovercraft Shape- </a:t>
            </a:r>
            <a:r>
              <a:rPr lang="en-GB" sz="2000" dirty="0" smtClean="0"/>
              <a:t>There are two main hovercraft shapes that are predominantly used. </a:t>
            </a:r>
            <a:br>
              <a:rPr lang="en-GB" sz="2000" dirty="0" smtClean="0"/>
            </a:br>
            <a:r>
              <a:rPr lang="en-GB" sz="2000" dirty="0" smtClean="0"/>
              <a:t>Tear drop and rounded square shapes will most likely be the one we choose. </a:t>
            </a:r>
          </a:p>
          <a:p>
            <a:pPr marL="0" indent="0">
              <a:buNone/>
            </a:pPr>
            <a:r>
              <a:rPr lang="en-GB" sz="2000" b="1" dirty="0" smtClean="0"/>
              <a:t>Size-</a:t>
            </a:r>
            <a:r>
              <a:rPr lang="en-GB" sz="2000" dirty="0" smtClean="0"/>
              <a:t> Can only be </a:t>
            </a:r>
            <a:r>
              <a:rPr lang="en-GB" sz="2000" i="1" dirty="0" smtClean="0"/>
              <a:t>420 </a:t>
            </a:r>
            <a:r>
              <a:rPr lang="en-GB" sz="2000" i="1" dirty="0"/>
              <a:t>× </a:t>
            </a:r>
            <a:r>
              <a:rPr lang="en-GB" sz="2000" i="1" dirty="0" smtClean="0"/>
              <a:t>297mm </a:t>
            </a:r>
            <a:r>
              <a:rPr lang="en-GB" sz="2000" dirty="0" smtClean="0"/>
              <a:t>in size. From one of side of the inflated craft to the other. </a:t>
            </a:r>
          </a:p>
          <a:p>
            <a:pPr marL="0" indent="0">
              <a:buNone/>
            </a:pPr>
            <a:r>
              <a:rPr lang="en-GB" sz="2000" b="1" dirty="0" smtClean="0"/>
              <a:t>Reinforcement-</a:t>
            </a:r>
            <a:r>
              <a:rPr lang="en-GB" sz="2000" dirty="0" smtClean="0"/>
              <a:t>The hovercraft needs to be light. If we make the body of the craft out of a single piece of light weight material it will likely bend and possibly break. To counter this a reinforcement layer could be added. </a:t>
            </a:r>
          </a:p>
          <a:p>
            <a:pPr marL="0" indent="0">
              <a:buNone/>
            </a:pPr>
            <a:endParaRPr lang="en-GB" sz="2000" dirty="0" smtClean="0"/>
          </a:p>
        </p:txBody>
      </p:sp>
      <p:sp>
        <p:nvSpPr>
          <p:cNvPr id="5" name="TextBox 4"/>
          <p:cNvSpPr txBox="1"/>
          <p:nvPr/>
        </p:nvSpPr>
        <p:spPr>
          <a:xfrm>
            <a:off x="844710" y="1465035"/>
            <a:ext cx="4839398" cy="1631216"/>
          </a:xfrm>
          <a:prstGeom prst="rect">
            <a:avLst/>
          </a:prstGeom>
          <a:noFill/>
        </p:spPr>
        <p:txBody>
          <a:bodyPr wrap="square" rtlCol="0">
            <a:spAutoFit/>
          </a:bodyPr>
          <a:lstStyle/>
          <a:p>
            <a:r>
              <a:rPr lang="en-GB" sz="2000" dirty="0" smtClean="0"/>
              <a:t>The are two main types of skirt. </a:t>
            </a:r>
          </a:p>
          <a:p>
            <a:r>
              <a:rPr lang="en-GB" sz="2000" b="1" dirty="0" smtClean="0"/>
              <a:t>Wall skirt- </a:t>
            </a:r>
            <a:r>
              <a:rPr lang="en-GB" sz="2000" dirty="0" smtClean="0"/>
              <a:t>Easy to build, lighter, cheaper</a:t>
            </a:r>
          </a:p>
          <a:p>
            <a:r>
              <a:rPr lang="en-GB" sz="2000" b="1" dirty="0" smtClean="0"/>
              <a:t>Finger Skirt-</a:t>
            </a:r>
            <a:r>
              <a:rPr lang="en-GB" sz="2000" dirty="0" smtClean="0"/>
              <a:t>Good at going over obstacles, good for high speeds, smoother ride.</a:t>
            </a:r>
          </a:p>
          <a:p>
            <a:r>
              <a:rPr lang="en-GB" sz="2000" dirty="0" smtClean="0"/>
              <a:t>  </a:t>
            </a:r>
          </a:p>
        </p:txBody>
      </p:sp>
      <p:pic>
        <p:nvPicPr>
          <p:cNvPr id="7" name="Picture 6"/>
          <p:cNvPicPr>
            <a:picLocks noChangeAspect="1"/>
          </p:cNvPicPr>
          <p:nvPr/>
        </p:nvPicPr>
        <p:blipFill rotWithShape="1">
          <a:blip r:embed="rId2"/>
          <a:srcRect l="17427" t="68216" r="15039" b="848"/>
          <a:stretch/>
        </p:blipFill>
        <p:spPr>
          <a:xfrm>
            <a:off x="5568286" y="1467714"/>
            <a:ext cx="3220872" cy="1038710"/>
          </a:xfrm>
          <a:prstGeom prst="rect">
            <a:avLst/>
          </a:prstGeom>
        </p:spPr>
      </p:pic>
      <p:pic>
        <p:nvPicPr>
          <p:cNvPr id="8" name="Picture 7"/>
          <p:cNvPicPr>
            <a:picLocks noChangeAspect="1"/>
          </p:cNvPicPr>
          <p:nvPr/>
        </p:nvPicPr>
        <p:blipFill rotWithShape="1">
          <a:blip r:embed="rId3"/>
          <a:srcRect l="10225" t="60989" r="51801" b="18593"/>
          <a:stretch/>
        </p:blipFill>
        <p:spPr>
          <a:xfrm>
            <a:off x="9026856" y="1467714"/>
            <a:ext cx="2887640" cy="1032390"/>
          </a:xfrm>
          <a:prstGeom prst="rect">
            <a:avLst/>
          </a:prstGeom>
        </p:spPr>
      </p:pic>
      <p:sp>
        <p:nvSpPr>
          <p:cNvPr id="6" name="TextBox 5"/>
          <p:cNvSpPr txBox="1"/>
          <p:nvPr/>
        </p:nvSpPr>
        <p:spPr>
          <a:xfrm>
            <a:off x="6747051" y="1143500"/>
            <a:ext cx="1746160" cy="369332"/>
          </a:xfrm>
          <a:prstGeom prst="rect">
            <a:avLst/>
          </a:prstGeom>
          <a:noFill/>
        </p:spPr>
        <p:txBody>
          <a:bodyPr wrap="square" rtlCol="0">
            <a:spAutoFit/>
          </a:bodyPr>
          <a:lstStyle/>
          <a:p>
            <a:r>
              <a:rPr lang="en-GB" dirty="0" smtClean="0"/>
              <a:t>Finger</a:t>
            </a:r>
            <a:endParaRPr lang="en-GB" dirty="0"/>
          </a:p>
        </p:txBody>
      </p:sp>
      <p:sp>
        <p:nvSpPr>
          <p:cNvPr id="9" name="TextBox 8"/>
          <p:cNvSpPr txBox="1"/>
          <p:nvPr/>
        </p:nvSpPr>
        <p:spPr>
          <a:xfrm>
            <a:off x="9967923" y="1143500"/>
            <a:ext cx="1260389" cy="369332"/>
          </a:xfrm>
          <a:prstGeom prst="rect">
            <a:avLst/>
          </a:prstGeom>
          <a:noFill/>
        </p:spPr>
        <p:txBody>
          <a:bodyPr wrap="square" rtlCol="0">
            <a:spAutoFit/>
          </a:bodyPr>
          <a:lstStyle/>
          <a:p>
            <a:r>
              <a:rPr lang="en-GB" dirty="0" smtClean="0"/>
              <a:t>Wall</a:t>
            </a:r>
            <a:endParaRPr lang="en-GB" dirty="0"/>
          </a:p>
        </p:txBody>
      </p:sp>
      <p:sp>
        <p:nvSpPr>
          <p:cNvPr id="10" name="TextBox 9"/>
          <p:cNvSpPr txBox="1"/>
          <p:nvPr/>
        </p:nvSpPr>
        <p:spPr>
          <a:xfrm>
            <a:off x="844710" y="1112722"/>
            <a:ext cx="1227438" cy="400110"/>
          </a:xfrm>
          <a:prstGeom prst="rect">
            <a:avLst/>
          </a:prstGeom>
          <a:noFill/>
        </p:spPr>
        <p:txBody>
          <a:bodyPr wrap="square" rtlCol="0">
            <a:spAutoFit/>
          </a:bodyPr>
          <a:lstStyle/>
          <a:p>
            <a:r>
              <a:rPr lang="en-GB" sz="2000" b="1" u="sng" dirty="0" smtClean="0"/>
              <a:t>Skirt</a:t>
            </a:r>
            <a:endParaRPr lang="en-GB" sz="2000" b="1" u="sng" dirty="0"/>
          </a:p>
        </p:txBody>
      </p:sp>
      <p:sp>
        <p:nvSpPr>
          <p:cNvPr id="11" name="TextBox 10"/>
          <p:cNvSpPr txBox="1"/>
          <p:nvPr/>
        </p:nvSpPr>
        <p:spPr>
          <a:xfrm>
            <a:off x="844710" y="2740677"/>
            <a:ext cx="2620385" cy="400110"/>
          </a:xfrm>
          <a:prstGeom prst="rect">
            <a:avLst/>
          </a:prstGeom>
          <a:noFill/>
        </p:spPr>
        <p:txBody>
          <a:bodyPr wrap="square" rtlCol="0">
            <a:spAutoFit/>
          </a:bodyPr>
          <a:lstStyle/>
          <a:p>
            <a:r>
              <a:rPr lang="en-GB" sz="2000" b="1" u="sng" dirty="0" smtClean="0"/>
              <a:t>Body</a:t>
            </a:r>
            <a:endParaRPr lang="en-GB" sz="2000" b="1" u="sng" dirty="0"/>
          </a:p>
        </p:txBody>
      </p:sp>
      <p:sp>
        <p:nvSpPr>
          <p:cNvPr id="12" name="TextBox 11"/>
          <p:cNvSpPr txBox="1"/>
          <p:nvPr/>
        </p:nvSpPr>
        <p:spPr>
          <a:xfrm>
            <a:off x="-17584" y="0"/>
            <a:ext cx="9248362" cy="369332"/>
          </a:xfrm>
          <a:prstGeom prst="rect">
            <a:avLst/>
          </a:prstGeom>
          <a:noFill/>
        </p:spPr>
        <p:txBody>
          <a:bodyPr wrap="square" rtlCol="0">
            <a:spAutoFit/>
          </a:bodyPr>
          <a:lstStyle/>
          <a:p>
            <a:r>
              <a:rPr lang="en-GB" b="1" dirty="0" smtClean="0"/>
              <a:t>Chassis Engineer</a:t>
            </a:r>
            <a:r>
              <a:rPr lang="en-GB" dirty="0"/>
              <a:t> </a:t>
            </a:r>
            <a:r>
              <a:rPr lang="en-GB" dirty="0" smtClean="0"/>
              <a:t>- </a:t>
            </a:r>
            <a:r>
              <a:rPr lang="en-GB" b="1" dirty="0" smtClean="0"/>
              <a:t>Bradley </a:t>
            </a:r>
            <a:r>
              <a:rPr lang="en-GB" b="1" dirty="0" err="1" smtClean="0"/>
              <a:t>Blocksidge</a:t>
            </a:r>
            <a:endParaRPr lang="en-GB" dirty="0"/>
          </a:p>
        </p:txBody>
      </p:sp>
      <p:sp>
        <p:nvSpPr>
          <p:cNvPr id="13" name="Rounded Rectangle 12"/>
          <p:cNvSpPr/>
          <p:nvPr/>
        </p:nvSpPr>
        <p:spPr>
          <a:xfrm>
            <a:off x="11000096" y="3165383"/>
            <a:ext cx="914400" cy="42291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14" name="Flowchart: Delay 13"/>
          <p:cNvSpPr/>
          <p:nvPr/>
        </p:nvSpPr>
        <p:spPr>
          <a:xfrm>
            <a:off x="9967923" y="3165383"/>
            <a:ext cx="753417" cy="449066"/>
          </a:xfrm>
          <a:prstGeom prst="flowChartDela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t="7164" b="21503"/>
          <a:stretch/>
        </p:blipFill>
        <p:spPr>
          <a:xfrm>
            <a:off x="8474403" y="4812389"/>
            <a:ext cx="3652657" cy="1954172"/>
          </a:xfrm>
          <a:prstGeom prst="rect">
            <a:avLst/>
          </a:prstGeom>
        </p:spPr>
      </p:pic>
      <p:sp>
        <p:nvSpPr>
          <p:cNvPr id="16" name="TextBox 15"/>
          <p:cNvSpPr txBox="1"/>
          <p:nvPr/>
        </p:nvSpPr>
        <p:spPr>
          <a:xfrm>
            <a:off x="844710" y="5154277"/>
            <a:ext cx="7629693" cy="1908215"/>
          </a:xfrm>
          <a:prstGeom prst="rect">
            <a:avLst/>
          </a:prstGeom>
          <a:noFill/>
        </p:spPr>
        <p:txBody>
          <a:bodyPr wrap="square" rtlCol="0">
            <a:spAutoFit/>
          </a:bodyPr>
          <a:lstStyle/>
          <a:p>
            <a:r>
              <a:rPr lang="en-GB" sz="2000" b="1" u="sng" dirty="0"/>
              <a:t>Hovercraft lift</a:t>
            </a:r>
          </a:p>
          <a:p>
            <a:r>
              <a:rPr lang="en-GB" sz="2000" b="1" dirty="0"/>
              <a:t>Momentum curtain- </a:t>
            </a:r>
            <a:r>
              <a:rPr lang="en-GB" sz="2000" dirty="0"/>
              <a:t>Higher pressure air under the hovercraft as less air </a:t>
            </a:r>
            <a:br>
              <a:rPr lang="en-GB" sz="2000" dirty="0"/>
            </a:br>
            <a:r>
              <a:rPr lang="en-GB" sz="2000" dirty="0"/>
              <a:t>leaked out the sides. Meaning the craft lifts higher. </a:t>
            </a:r>
            <a:br>
              <a:rPr lang="en-GB" sz="2000" dirty="0"/>
            </a:br>
            <a:r>
              <a:rPr lang="en-GB" sz="2000" b="1" dirty="0"/>
              <a:t>Open plenum- </a:t>
            </a:r>
            <a:r>
              <a:rPr lang="en-GB" sz="2000" dirty="0"/>
              <a:t>No added material so the craft will be lighter and the</a:t>
            </a:r>
            <a:br>
              <a:rPr lang="en-GB" sz="2000" dirty="0"/>
            </a:br>
            <a:r>
              <a:rPr lang="en-GB" sz="2000" dirty="0"/>
              <a:t>hovercraft will be easier to build.  </a:t>
            </a:r>
          </a:p>
          <a:p>
            <a:endParaRPr lang="en-GB" dirty="0"/>
          </a:p>
        </p:txBody>
      </p:sp>
    </p:spTree>
    <p:extLst>
      <p:ext uri="{BB962C8B-B14F-4D97-AF65-F5344CB8AC3E}">
        <p14:creationId xmlns:p14="http://schemas.microsoft.com/office/powerpoint/2010/main" val="14855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500"/>
                                        <p:tgtEl>
                                          <p:spTgt spid="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500"/>
                                        <p:tgtEl>
                                          <p:spTgt spid="3">
                                            <p:txEl>
                                              <p:pRg st="2" end="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9" grpId="0"/>
      <p:bldP spid="10" grpId="0"/>
      <p:bldP spid="11" grpId="0"/>
      <p:bldP spid="13" grpId="0" animBg="1"/>
      <p:bldP spid="14"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5860" y="4456490"/>
            <a:ext cx="280611" cy="322629"/>
          </a:xfrm>
        </p:spPr>
        <p:txBody>
          <a:bodyPr>
            <a:normAutofit fontScale="90000"/>
          </a:bodyPr>
          <a:lstStyle/>
          <a:p>
            <a:r>
              <a:rPr kumimoji="1" lang="en-GB" altLang="zh-CN" sz="2000" dirty="0" smtClean="0"/>
              <a:t>1</a:t>
            </a:r>
            <a:endParaRPr kumimoji="1" lang="zh-CN" altLang="en-US" sz="20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51" y="821689"/>
            <a:ext cx="2962031" cy="3587805"/>
          </a:xfrm>
          <a:prstGeom prst="rect">
            <a:avLst/>
          </a:prstGeom>
        </p:spPr>
      </p:pic>
      <p:pic>
        <p:nvPicPr>
          <p:cNvPr id="5" name="Picture 4"/>
          <p:cNvPicPr>
            <a:picLocks noChangeAspect="1"/>
          </p:cNvPicPr>
          <p:nvPr/>
        </p:nvPicPr>
        <p:blipFill>
          <a:blip r:embed="rId3"/>
          <a:stretch>
            <a:fillRect/>
          </a:stretch>
        </p:blipFill>
        <p:spPr>
          <a:xfrm>
            <a:off x="3181252" y="863893"/>
            <a:ext cx="2876981" cy="3587805"/>
          </a:xfrm>
          <a:prstGeom prst="rect">
            <a:avLst/>
          </a:prstGeom>
        </p:spPr>
      </p:pic>
      <p:pic>
        <p:nvPicPr>
          <p:cNvPr id="6" name="Picture 5"/>
          <p:cNvPicPr>
            <a:picLocks noChangeAspect="1"/>
          </p:cNvPicPr>
          <p:nvPr/>
        </p:nvPicPr>
        <p:blipFill>
          <a:blip r:embed="rId4"/>
          <a:stretch>
            <a:fillRect/>
          </a:stretch>
        </p:blipFill>
        <p:spPr>
          <a:xfrm>
            <a:off x="6082304" y="821689"/>
            <a:ext cx="2929745" cy="3587805"/>
          </a:xfrm>
          <a:prstGeom prst="rect">
            <a:avLst/>
          </a:prstGeom>
        </p:spPr>
      </p:pic>
      <p:pic>
        <p:nvPicPr>
          <p:cNvPr id="7" name="Picture 6"/>
          <p:cNvPicPr>
            <a:picLocks noChangeAspect="1"/>
          </p:cNvPicPr>
          <p:nvPr/>
        </p:nvPicPr>
        <p:blipFill>
          <a:blip r:embed="rId5"/>
          <a:stretch>
            <a:fillRect/>
          </a:stretch>
        </p:blipFill>
        <p:spPr>
          <a:xfrm>
            <a:off x="9100122" y="821691"/>
            <a:ext cx="2788908" cy="3587804"/>
          </a:xfrm>
          <a:prstGeom prst="rect">
            <a:avLst/>
          </a:prstGeom>
        </p:spPr>
      </p:pic>
      <p:sp>
        <p:nvSpPr>
          <p:cNvPr id="8" name="Rectangle 7"/>
          <p:cNvSpPr/>
          <p:nvPr/>
        </p:nvSpPr>
        <p:spPr>
          <a:xfrm>
            <a:off x="292471" y="6135266"/>
            <a:ext cx="10254444" cy="923330"/>
          </a:xfrm>
          <a:prstGeom prst="rect">
            <a:avLst/>
          </a:prstGeom>
        </p:spPr>
        <p:txBody>
          <a:bodyPr wrap="square">
            <a:spAutoFit/>
          </a:bodyPr>
          <a:lstStyle/>
          <a:p>
            <a:r>
              <a:rPr kumimoji="1" lang="en-GB" altLang="zh-CN" dirty="0" smtClean="0"/>
              <a:t>All </a:t>
            </a:r>
            <a:r>
              <a:rPr kumimoji="1" lang="en-GB" altLang="zh-CN" dirty="0"/>
              <a:t>of the apparatus in </a:t>
            </a:r>
            <a:r>
              <a:rPr kumimoji="1" lang="en-GB" altLang="zh-CN"/>
              <a:t>this </a:t>
            </a:r>
            <a:r>
              <a:rPr kumimoji="1" lang="en-GB" altLang="zh-CN" smtClean="0"/>
              <a:t>area </a:t>
            </a:r>
            <a:r>
              <a:rPr kumimoji="1" lang="en-GB" altLang="zh-CN" dirty="0"/>
              <a:t>should be symmetrical as much as possible to control the balance.</a:t>
            </a:r>
          </a:p>
          <a:p>
            <a:r>
              <a:rPr kumimoji="1" lang="en-GB" altLang="zh-CN" dirty="0"/>
              <a:t>All of the dimensions should be measured for the balance test</a:t>
            </a:r>
            <a:r>
              <a:rPr kumimoji="1" lang="en-GB" altLang="zh-CN" dirty="0" smtClean="0"/>
              <a:t>.</a:t>
            </a:r>
            <a:endParaRPr kumimoji="1" lang="en-GB" altLang="zh-CN" dirty="0"/>
          </a:p>
          <a:p>
            <a:endParaRPr kumimoji="1" lang="en-GB" altLang="zh-CN" dirty="0"/>
          </a:p>
        </p:txBody>
      </p:sp>
      <p:sp>
        <p:nvSpPr>
          <p:cNvPr id="9" name="TextBox 8"/>
          <p:cNvSpPr txBox="1"/>
          <p:nvPr/>
        </p:nvSpPr>
        <p:spPr>
          <a:xfrm>
            <a:off x="-17584" y="0"/>
            <a:ext cx="9248362" cy="369332"/>
          </a:xfrm>
          <a:prstGeom prst="rect">
            <a:avLst/>
          </a:prstGeom>
          <a:noFill/>
        </p:spPr>
        <p:txBody>
          <a:bodyPr wrap="square" rtlCol="0">
            <a:spAutoFit/>
          </a:bodyPr>
          <a:lstStyle/>
          <a:p>
            <a:r>
              <a:rPr lang="en-GB" dirty="0" smtClean="0"/>
              <a:t>Payload </a:t>
            </a:r>
            <a:r>
              <a:rPr lang="en-GB" dirty="0"/>
              <a:t>E</a:t>
            </a:r>
            <a:r>
              <a:rPr lang="en-GB" dirty="0" smtClean="0"/>
              <a:t>ngineer – Xiang Zhang </a:t>
            </a:r>
            <a:endParaRPr lang="en-GB" dirty="0"/>
          </a:p>
        </p:txBody>
      </p:sp>
      <p:pic>
        <p:nvPicPr>
          <p:cNvPr id="10" name="Picture 9"/>
          <p:cNvPicPr>
            <a:picLocks noChangeAspect="1"/>
          </p:cNvPicPr>
          <p:nvPr/>
        </p:nvPicPr>
        <p:blipFill>
          <a:blip r:embed="rId6"/>
          <a:stretch>
            <a:fillRect/>
          </a:stretch>
        </p:blipFill>
        <p:spPr>
          <a:xfrm>
            <a:off x="4606597" y="4367846"/>
            <a:ext cx="402371" cy="499915"/>
          </a:xfrm>
          <a:prstGeom prst="rect">
            <a:avLst/>
          </a:prstGeom>
        </p:spPr>
      </p:pic>
      <p:pic>
        <p:nvPicPr>
          <p:cNvPr id="11" name="Picture 10"/>
          <p:cNvPicPr>
            <a:picLocks noChangeAspect="1"/>
          </p:cNvPicPr>
          <p:nvPr/>
        </p:nvPicPr>
        <p:blipFill>
          <a:blip r:embed="rId7"/>
          <a:stretch>
            <a:fillRect/>
          </a:stretch>
        </p:blipFill>
        <p:spPr>
          <a:xfrm>
            <a:off x="7461743" y="4367846"/>
            <a:ext cx="423979" cy="518196"/>
          </a:xfrm>
          <a:prstGeom prst="rect">
            <a:avLst/>
          </a:prstGeom>
        </p:spPr>
      </p:pic>
      <p:sp>
        <p:nvSpPr>
          <p:cNvPr id="12" name="Rectangle 11"/>
          <p:cNvSpPr/>
          <p:nvPr/>
        </p:nvSpPr>
        <p:spPr>
          <a:xfrm>
            <a:off x="292471" y="4775513"/>
            <a:ext cx="2888781" cy="1200329"/>
          </a:xfrm>
          <a:prstGeom prst="rect">
            <a:avLst/>
          </a:prstGeom>
        </p:spPr>
        <p:txBody>
          <a:bodyPr wrap="square">
            <a:spAutoFit/>
          </a:bodyPr>
          <a:lstStyle/>
          <a:p>
            <a:pPr marL="285750" indent="-285750">
              <a:buFont typeface="Arial" panose="020B0604020202020204" pitchFamily="34" charset="0"/>
              <a:buChar char="•"/>
            </a:pPr>
            <a:r>
              <a:rPr lang="en-GB" dirty="0"/>
              <a:t>There are two fans </a:t>
            </a:r>
            <a:r>
              <a:rPr lang="en-GB" dirty="0" smtClean="0"/>
              <a:t>in 1 Both </a:t>
            </a:r>
            <a:r>
              <a:rPr lang="en-GB" dirty="0" smtClean="0"/>
              <a:t>of the lift and propulsion are </a:t>
            </a:r>
            <a:r>
              <a:rPr lang="en-GB" dirty="0"/>
              <a:t>in the same </a:t>
            </a:r>
            <a:r>
              <a:rPr lang="en-GB" dirty="0" smtClean="0"/>
              <a:t>size</a:t>
            </a:r>
            <a:endParaRPr lang="en-GB" dirty="0"/>
          </a:p>
        </p:txBody>
      </p:sp>
      <p:sp>
        <p:nvSpPr>
          <p:cNvPr id="13" name="Rectangle 12"/>
          <p:cNvSpPr/>
          <p:nvPr/>
        </p:nvSpPr>
        <p:spPr>
          <a:xfrm>
            <a:off x="6182794" y="4831817"/>
            <a:ext cx="2557897" cy="923330"/>
          </a:xfrm>
          <a:prstGeom prst="rect">
            <a:avLst/>
          </a:prstGeom>
        </p:spPr>
        <p:txBody>
          <a:bodyPr wrap="square">
            <a:spAutoFit/>
          </a:bodyPr>
          <a:lstStyle/>
          <a:p>
            <a:pPr marL="285750" indent="-285750">
              <a:buFont typeface="Arial" panose="020B0604020202020204" pitchFamily="34" charset="0"/>
              <a:buChar char="•"/>
            </a:pPr>
            <a:r>
              <a:rPr lang="en-GB" dirty="0" smtClean="0"/>
              <a:t>Four small propulsion fans are </a:t>
            </a:r>
            <a:r>
              <a:rPr lang="en-GB" dirty="0"/>
              <a:t>in the corner of the hovercraft in 3</a:t>
            </a:r>
          </a:p>
        </p:txBody>
      </p:sp>
      <p:sp>
        <p:nvSpPr>
          <p:cNvPr id="14" name="Rectangle 13"/>
          <p:cNvSpPr/>
          <p:nvPr/>
        </p:nvSpPr>
        <p:spPr>
          <a:xfrm>
            <a:off x="9012049" y="4817346"/>
            <a:ext cx="2829169" cy="1200329"/>
          </a:xfrm>
          <a:prstGeom prst="rect">
            <a:avLst/>
          </a:prstGeom>
        </p:spPr>
        <p:txBody>
          <a:bodyPr wrap="square">
            <a:spAutoFit/>
          </a:bodyPr>
          <a:lstStyle/>
          <a:p>
            <a:pPr marL="285750" indent="-285750">
              <a:buFont typeface="Arial" panose="020B0604020202020204" pitchFamily="34" charset="0"/>
              <a:buChar char="•"/>
            </a:pPr>
            <a:r>
              <a:rPr lang="en-GB" dirty="0"/>
              <a:t>Easy to put the mass on</a:t>
            </a:r>
          </a:p>
          <a:p>
            <a:pPr marL="285750" indent="-285750">
              <a:buFont typeface="Arial" panose="020B0604020202020204" pitchFamily="34" charset="0"/>
              <a:buChar char="•"/>
            </a:pPr>
            <a:r>
              <a:rPr lang="en-GB" dirty="0"/>
              <a:t>Help to control the balance when put the mass on</a:t>
            </a:r>
          </a:p>
        </p:txBody>
      </p:sp>
      <p:sp>
        <p:nvSpPr>
          <p:cNvPr id="17" name="TextBox 16"/>
          <p:cNvSpPr txBox="1"/>
          <p:nvPr/>
        </p:nvSpPr>
        <p:spPr>
          <a:xfrm>
            <a:off x="3138073" y="4831817"/>
            <a:ext cx="2816544"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Two lifts and one propulsion are in 2 </a:t>
            </a:r>
          </a:p>
          <a:p>
            <a:pPr marL="285750" indent="-285750">
              <a:buFont typeface="Arial" panose="020B0604020202020204" pitchFamily="34" charset="0"/>
              <a:buChar char="•"/>
            </a:pPr>
            <a:r>
              <a:rPr lang="en-GB" dirty="0" smtClean="0"/>
              <a:t>Two lift should be in the same size</a:t>
            </a:r>
            <a:endParaRPr lang="en-GB" dirty="0"/>
          </a:p>
        </p:txBody>
      </p:sp>
      <p:sp>
        <p:nvSpPr>
          <p:cNvPr id="16" name="Title 1"/>
          <p:cNvSpPr txBox="1">
            <a:spLocks/>
          </p:cNvSpPr>
          <p:nvPr/>
        </p:nvSpPr>
        <p:spPr>
          <a:xfrm>
            <a:off x="472909" y="343022"/>
            <a:ext cx="8838063" cy="6261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smtClean="0">
                <a:latin typeface="+mn-lt"/>
              </a:rPr>
              <a:t>Payload</a:t>
            </a:r>
            <a:endParaRPr lang="en-GB" sz="4000" b="1" dirty="0">
              <a:latin typeface="+mn-lt"/>
            </a:endParaRPr>
          </a:p>
        </p:txBody>
      </p:sp>
    </p:spTree>
    <p:extLst>
      <p:ext uri="{BB962C8B-B14F-4D97-AF65-F5344CB8AC3E}">
        <p14:creationId xmlns:p14="http://schemas.microsoft.com/office/powerpoint/2010/main" val="402640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circle(in)">
                                      <p:cBhvr>
                                        <p:cTn id="6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3" grpId="0"/>
      <p:bldP spid="14" grpId="0"/>
      <p:bldP spid="17"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87" y="101374"/>
            <a:ext cx="10515600" cy="1325563"/>
          </a:xfrm>
        </p:spPr>
        <p:txBody>
          <a:bodyPr>
            <a:normAutofit/>
          </a:bodyPr>
          <a:lstStyle/>
          <a:p>
            <a:r>
              <a:rPr lang="en-GB" sz="4000" b="1" dirty="0" smtClean="0">
                <a:latin typeface="+mn-lt"/>
              </a:rPr>
              <a:t>Turning of a Hovercraft</a:t>
            </a:r>
            <a:endParaRPr lang="en-GB" sz="4000" b="1" dirty="0">
              <a:latin typeface="+mn-lt"/>
            </a:endParaRPr>
          </a:p>
        </p:txBody>
      </p:sp>
      <p:sp>
        <p:nvSpPr>
          <p:cNvPr id="3" name="Content Placeholder 2"/>
          <p:cNvSpPr>
            <a:spLocks noGrp="1"/>
          </p:cNvSpPr>
          <p:nvPr>
            <p:ph idx="1"/>
          </p:nvPr>
        </p:nvSpPr>
        <p:spPr/>
        <p:txBody>
          <a:bodyPr/>
          <a:lstStyle/>
          <a:p>
            <a:pPr marL="0" indent="0">
              <a:buNone/>
            </a:pPr>
            <a:r>
              <a:rPr lang="en-GB" b="1" u="sng" dirty="0" smtClean="0"/>
              <a:t>Requirements</a:t>
            </a:r>
          </a:p>
          <a:p>
            <a:r>
              <a:rPr lang="en-GB" dirty="0" smtClean="0"/>
              <a:t>A hovercraft of max size 297x420mm must be capable of completing a 180° turn within a minimum area of 1x1.2m.</a:t>
            </a:r>
          </a:p>
          <a:p>
            <a:r>
              <a:rPr lang="en-GB" dirty="0" smtClean="0"/>
              <a:t>The hovercraft needs to manoeuvre within a 2.4x1.2 meter area.</a:t>
            </a:r>
          </a:p>
          <a:p>
            <a:r>
              <a:rPr lang="en-GB" dirty="0" smtClean="0"/>
              <a:t>The hovercraft needs to be able to overcome obstacles of maximum height 5mm, if they can not be overcome by lift, the hovercraft needs to be able to avoid them through manoeuvers.</a:t>
            </a:r>
          </a:p>
          <a:p>
            <a:endParaRPr lang="en-GB" dirty="0"/>
          </a:p>
        </p:txBody>
      </p:sp>
      <p:grpSp>
        <p:nvGrpSpPr>
          <p:cNvPr id="10" name="Group 9"/>
          <p:cNvGrpSpPr/>
          <p:nvPr/>
        </p:nvGrpSpPr>
        <p:grpSpPr>
          <a:xfrm>
            <a:off x="899400" y="1526628"/>
            <a:ext cx="10454400" cy="3589864"/>
            <a:chOff x="934115" y="1144073"/>
            <a:chExt cx="10454400" cy="3589864"/>
          </a:xfrm>
        </p:grpSpPr>
        <p:sp>
          <p:nvSpPr>
            <p:cNvPr id="11" name="Rectangle 10"/>
            <p:cNvSpPr>
              <a:spLocks noChangeAspect="1"/>
            </p:cNvSpPr>
            <p:nvPr/>
          </p:nvSpPr>
          <p:spPr>
            <a:xfrm>
              <a:off x="934115" y="1504075"/>
              <a:ext cx="10454400" cy="2851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p:cNvCxnSpPr/>
            <p:nvPr/>
          </p:nvCxnSpPr>
          <p:spPr>
            <a:xfrm flipV="1">
              <a:off x="934115" y="1504075"/>
              <a:ext cx="2376000"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317193" y="1513405"/>
              <a:ext cx="0" cy="2851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012515" y="4345945"/>
              <a:ext cx="2376000"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11659" y="1504075"/>
              <a:ext cx="0" cy="2851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34678" y="1144073"/>
              <a:ext cx="2499915" cy="369332"/>
            </a:xfrm>
            <a:prstGeom prst="rect">
              <a:avLst/>
            </a:prstGeom>
            <a:noFill/>
          </p:spPr>
          <p:txBody>
            <a:bodyPr wrap="none" rtlCol="0">
              <a:spAutoFit/>
            </a:bodyPr>
            <a:lstStyle/>
            <a:p>
              <a:r>
                <a:rPr lang="en-GB" dirty="0" smtClean="0"/>
                <a:t>To Scale model of course</a:t>
              </a:r>
              <a:endParaRPr lang="en-GB" dirty="0"/>
            </a:p>
          </p:txBody>
        </p:sp>
        <p:sp>
          <p:nvSpPr>
            <p:cNvPr id="17" name="TextBox 16"/>
            <p:cNvSpPr txBox="1"/>
            <p:nvPr/>
          </p:nvSpPr>
          <p:spPr>
            <a:xfrm>
              <a:off x="5150039" y="4330602"/>
              <a:ext cx="1484765" cy="369332"/>
            </a:xfrm>
            <a:prstGeom prst="rect">
              <a:avLst/>
            </a:prstGeom>
            <a:noFill/>
          </p:spPr>
          <p:txBody>
            <a:bodyPr wrap="none" rtlCol="0">
              <a:spAutoFit/>
            </a:bodyPr>
            <a:lstStyle/>
            <a:p>
              <a:r>
                <a:rPr lang="en-GB" dirty="0" smtClean="0"/>
                <a:t>Obstacle Area</a:t>
              </a:r>
              <a:endParaRPr lang="en-GB" dirty="0"/>
            </a:p>
          </p:txBody>
        </p:sp>
        <p:sp>
          <p:nvSpPr>
            <p:cNvPr id="18" name="TextBox 17"/>
            <p:cNvSpPr txBox="1"/>
            <p:nvPr/>
          </p:nvSpPr>
          <p:spPr>
            <a:xfrm>
              <a:off x="1443724" y="4330602"/>
              <a:ext cx="1356782" cy="369332"/>
            </a:xfrm>
            <a:prstGeom prst="rect">
              <a:avLst/>
            </a:prstGeom>
            <a:noFill/>
          </p:spPr>
          <p:txBody>
            <a:bodyPr wrap="none" rtlCol="0">
              <a:spAutoFit/>
            </a:bodyPr>
            <a:lstStyle/>
            <a:p>
              <a:r>
                <a:rPr lang="en-GB" dirty="0" smtClean="0"/>
                <a:t>Turning area</a:t>
              </a:r>
              <a:endParaRPr lang="en-GB" dirty="0"/>
            </a:p>
          </p:txBody>
        </p:sp>
        <p:sp>
          <p:nvSpPr>
            <p:cNvPr id="19" name="TextBox 18"/>
            <p:cNvSpPr txBox="1"/>
            <p:nvPr/>
          </p:nvSpPr>
          <p:spPr>
            <a:xfrm>
              <a:off x="9479902" y="4364605"/>
              <a:ext cx="1267078" cy="369332"/>
            </a:xfrm>
            <a:prstGeom prst="rect">
              <a:avLst/>
            </a:prstGeom>
            <a:noFill/>
          </p:spPr>
          <p:txBody>
            <a:bodyPr wrap="none" rtlCol="0">
              <a:spAutoFit/>
            </a:bodyPr>
            <a:lstStyle/>
            <a:p>
              <a:r>
                <a:rPr lang="en-GB" dirty="0" smtClean="0"/>
                <a:t>Start/Finish</a:t>
              </a:r>
              <a:endParaRPr lang="en-GB" dirty="0"/>
            </a:p>
          </p:txBody>
        </p:sp>
      </p:grpSp>
      <p:sp>
        <p:nvSpPr>
          <p:cNvPr id="20" name="Rectangle 19"/>
          <p:cNvSpPr/>
          <p:nvPr/>
        </p:nvSpPr>
        <p:spPr>
          <a:xfrm>
            <a:off x="8976089" y="2726385"/>
            <a:ext cx="997200" cy="70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Hover Craft</a:t>
            </a:r>
            <a:endParaRPr lang="en-GB" u="sng" dirty="0"/>
          </a:p>
        </p:txBody>
      </p:sp>
      <p:sp>
        <p:nvSpPr>
          <p:cNvPr id="91" name="Title 1"/>
          <p:cNvSpPr txBox="1">
            <a:spLocks/>
          </p:cNvSpPr>
          <p:nvPr/>
        </p:nvSpPr>
        <p:spPr>
          <a:xfrm>
            <a:off x="250693" y="1031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smtClean="0">
                <a:latin typeface="+mn-lt"/>
              </a:rPr>
              <a:t>Bow Thruster</a:t>
            </a:r>
            <a:endParaRPr lang="en-GB" sz="4000" b="1" dirty="0">
              <a:latin typeface="+mn-lt"/>
            </a:endParaRPr>
          </a:p>
        </p:txBody>
      </p:sp>
      <p:grpSp>
        <p:nvGrpSpPr>
          <p:cNvPr id="92" name="Group 91"/>
          <p:cNvGrpSpPr>
            <a:grpSpLocks noChangeAspect="1"/>
          </p:cNvGrpSpPr>
          <p:nvPr/>
        </p:nvGrpSpPr>
        <p:grpSpPr>
          <a:xfrm>
            <a:off x="838200" y="1905292"/>
            <a:ext cx="3191050" cy="2251310"/>
            <a:chOff x="2006099" y="2791700"/>
            <a:chExt cx="3191050" cy="2251310"/>
          </a:xfrm>
        </p:grpSpPr>
        <p:sp>
          <p:nvSpPr>
            <p:cNvPr id="93" name="Flowchart: Process 92"/>
            <p:cNvSpPr/>
            <p:nvPr/>
          </p:nvSpPr>
          <p:spPr>
            <a:xfrm flipH="1">
              <a:off x="3517641" y="2791700"/>
              <a:ext cx="1679508"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Arc 93"/>
            <p:cNvSpPr/>
            <p:nvPr/>
          </p:nvSpPr>
          <p:spPr>
            <a:xfrm flipH="1">
              <a:off x="2006099" y="2791700"/>
              <a:ext cx="3041741" cy="2251310"/>
            </a:xfrm>
            <a:prstGeom prst="arc">
              <a:avLst>
                <a:gd name="adj1" fmla="val 16088975"/>
                <a:gd name="adj2" fmla="val 5585956"/>
              </a:avLst>
            </a:prstGeom>
            <a:solidFill>
              <a:schemeClr val="accent1"/>
            </a:solidFill>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sp>
        <p:nvSpPr>
          <p:cNvPr id="95" name="Flowchart: Process 94"/>
          <p:cNvSpPr/>
          <p:nvPr/>
        </p:nvSpPr>
        <p:spPr>
          <a:xfrm>
            <a:off x="2349742" y="2733870"/>
            <a:ext cx="671804" cy="578498"/>
          </a:xfrm>
          <a:prstGeom prst="flowChartProcess">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95"/>
          <p:cNvSpPr/>
          <p:nvPr/>
        </p:nvSpPr>
        <p:spPr>
          <a:xfrm>
            <a:off x="1219098" y="2174033"/>
            <a:ext cx="1354579" cy="578498"/>
          </a:xfrm>
          <a:custGeom>
            <a:avLst/>
            <a:gdLst>
              <a:gd name="connsiteX0" fmla="*/ 1354579 w 1354579"/>
              <a:gd name="connsiteY0" fmla="*/ 578498 h 578498"/>
              <a:gd name="connsiteX1" fmla="*/ 1345248 w 1354579"/>
              <a:gd name="connsiteY1" fmla="*/ 438539 h 578498"/>
              <a:gd name="connsiteX2" fmla="*/ 1335917 w 1354579"/>
              <a:gd name="connsiteY2" fmla="*/ 401216 h 578498"/>
              <a:gd name="connsiteX3" fmla="*/ 1317256 w 1354579"/>
              <a:gd name="connsiteY3" fmla="*/ 261257 h 578498"/>
              <a:gd name="connsiteX4" fmla="*/ 1298595 w 1354579"/>
              <a:gd name="connsiteY4" fmla="*/ 186612 h 578498"/>
              <a:gd name="connsiteX5" fmla="*/ 1279934 w 1354579"/>
              <a:gd name="connsiteY5" fmla="*/ 158620 h 578498"/>
              <a:gd name="connsiteX6" fmla="*/ 1261272 w 1354579"/>
              <a:gd name="connsiteY6" fmla="*/ 139959 h 578498"/>
              <a:gd name="connsiteX7" fmla="*/ 1233281 w 1354579"/>
              <a:gd name="connsiteY7" fmla="*/ 130628 h 578498"/>
              <a:gd name="connsiteX8" fmla="*/ 1186627 w 1354579"/>
              <a:gd name="connsiteY8" fmla="*/ 102637 h 578498"/>
              <a:gd name="connsiteX9" fmla="*/ 1167966 w 1354579"/>
              <a:gd name="connsiteY9" fmla="*/ 83975 h 578498"/>
              <a:gd name="connsiteX10" fmla="*/ 1074660 w 1354579"/>
              <a:gd name="connsiteY10" fmla="*/ 55983 h 578498"/>
              <a:gd name="connsiteX11" fmla="*/ 1000015 w 1354579"/>
              <a:gd name="connsiteY11" fmla="*/ 37322 h 578498"/>
              <a:gd name="connsiteX12" fmla="*/ 972023 w 1354579"/>
              <a:gd name="connsiteY12" fmla="*/ 27992 h 578498"/>
              <a:gd name="connsiteX13" fmla="*/ 822734 w 1354579"/>
              <a:gd name="connsiteY13" fmla="*/ 9330 h 578498"/>
              <a:gd name="connsiteX14" fmla="*/ 776081 w 1354579"/>
              <a:gd name="connsiteY14" fmla="*/ 0 h 578498"/>
              <a:gd name="connsiteX15" fmla="*/ 542815 w 1354579"/>
              <a:gd name="connsiteY15" fmla="*/ 9330 h 578498"/>
              <a:gd name="connsiteX16" fmla="*/ 486832 w 1354579"/>
              <a:gd name="connsiteY16" fmla="*/ 37322 h 578498"/>
              <a:gd name="connsiteX17" fmla="*/ 449509 w 1354579"/>
              <a:gd name="connsiteY17" fmla="*/ 46653 h 578498"/>
              <a:gd name="connsiteX18" fmla="*/ 421517 w 1354579"/>
              <a:gd name="connsiteY18" fmla="*/ 55983 h 578498"/>
              <a:gd name="connsiteX19" fmla="*/ 365534 w 1354579"/>
              <a:gd name="connsiteY19" fmla="*/ 93306 h 578498"/>
              <a:gd name="connsiteX20" fmla="*/ 281558 w 1354579"/>
              <a:gd name="connsiteY20" fmla="*/ 139959 h 578498"/>
              <a:gd name="connsiteX21" fmla="*/ 253566 w 1354579"/>
              <a:gd name="connsiteY21" fmla="*/ 158620 h 578498"/>
              <a:gd name="connsiteX22" fmla="*/ 169591 w 1354579"/>
              <a:gd name="connsiteY22" fmla="*/ 223935 h 578498"/>
              <a:gd name="connsiteX23" fmla="*/ 141599 w 1354579"/>
              <a:gd name="connsiteY23" fmla="*/ 233265 h 578498"/>
              <a:gd name="connsiteX24" fmla="*/ 94946 w 1354579"/>
              <a:gd name="connsiteY24" fmla="*/ 270588 h 578498"/>
              <a:gd name="connsiteX25" fmla="*/ 38962 w 1354579"/>
              <a:gd name="connsiteY25" fmla="*/ 307910 h 578498"/>
              <a:gd name="connsiteX26" fmla="*/ 20301 w 1354579"/>
              <a:gd name="connsiteY26" fmla="*/ 279918 h 578498"/>
              <a:gd name="connsiteX27" fmla="*/ 1640 w 1354579"/>
              <a:gd name="connsiteY27" fmla="*/ 130628 h 57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54579" h="578498">
                <a:moveTo>
                  <a:pt x="1354579" y="578498"/>
                </a:moveTo>
                <a:cubicBezTo>
                  <a:pt x="1351469" y="531845"/>
                  <a:pt x="1350143" y="485039"/>
                  <a:pt x="1345248" y="438539"/>
                </a:cubicBezTo>
                <a:cubicBezTo>
                  <a:pt x="1343905" y="425786"/>
                  <a:pt x="1337867" y="413891"/>
                  <a:pt x="1335917" y="401216"/>
                </a:cubicBezTo>
                <a:cubicBezTo>
                  <a:pt x="1306342" y="208977"/>
                  <a:pt x="1343413" y="405116"/>
                  <a:pt x="1317256" y="261257"/>
                </a:cubicBezTo>
                <a:cubicBezTo>
                  <a:pt x="1314215" y="244531"/>
                  <a:pt x="1307843" y="205108"/>
                  <a:pt x="1298595" y="186612"/>
                </a:cubicBezTo>
                <a:cubicBezTo>
                  <a:pt x="1293580" y="176582"/>
                  <a:pt x="1286939" y="167377"/>
                  <a:pt x="1279934" y="158620"/>
                </a:cubicBezTo>
                <a:cubicBezTo>
                  <a:pt x="1274438" y="151751"/>
                  <a:pt x="1268815" y="144485"/>
                  <a:pt x="1261272" y="139959"/>
                </a:cubicBezTo>
                <a:cubicBezTo>
                  <a:pt x="1252838" y="134899"/>
                  <a:pt x="1242611" y="133738"/>
                  <a:pt x="1233281" y="130628"/>
                </a:cubicBezTo>
                <a:cubicBezTo>
                  <a:pt x="1185991" y="83340"/>
                  <a:pt x="1247196" y="138979"/>
                  <a:pt x="1186627" y="102637"/>
                </a:cubicBezTo>
                <a:cubicBezTo>
                  <a:pt x="1179084" y="98111"/>
                  <a:pt x="1175286" y="88855"/>
                  <a:pt x="1167966" y="83975"/>
                </a:cubicBezTo>
                <a:cubicBezTo>
                  <a:pt x="1128315" y="57540"/>
                  <a:pt x="1124516" y="66666"/>
                  <a:pt x="1074660" y="55983"/>
                </a:cubicBezTo>
                <a:cubicBezTo>
                  <a:pt x="1049582" y="50609"/>
                  <a:pt x="1024346" y="45432"/>
                  <a:pt x="1000015" y="37322"/>
                </a:cubicBezTo>
                <a:cubicBezTo>
                  <a:pt x="990684" y="34212"/>
                  <a:pt x="981667" y="29921"/>
                  <a:pt x="972023" y="27992"/>
                </a:cubicBezTo>
                <a:cubicBezTo>
                  <a:pt x="926107" y="18809"/>
                  <a:pt x="868021" y="15799"/>
                  <a:pt x="822734" y="9330"/>
                </a:cubicBezTo>
                <a:cubicBezTo>
                  <a:pt x="807034" y="7087"/>
                  <a:pt x="791632" y="3110"/>
                  <a:pt x="776081" y="0"/>
                </a:cubicBezTo>
                <a:cubicBezTo>
                  <a:pt x="698326" y="3110"/>
                  <a:pt x="620435" y="3786"/>
                  <a:pt x="542815" y="9330"/>
                </a:cubicBezTo>
                <a:cubicBezTo>
                  <a:pt x="511362" y="11577"/>
                  <a:pt x="514823" y="25326"/>
                  <a:pt x="486832" y="37322"/>
                </a:cubicBezTo>
                <a:cubicBezTo>
                  <a:pt x="475045" y="42374"/>
                  <a:pt x="461840" y="43130"/>
                  <a:pt x="449509" y="46653"/>
                </a:cubicBezTo>
                <a:cubicBezTo>
                  <a:pt x="440052" y="49355"/>
                  <a:pt x="430848" y="52873"/>
                  <a:pt x="421517" y="55983"/>
                </a:cubicBezTo>
                <a:cubicBezTo>
                  <a:pt x="402856" y="68424"/>
                  <a:pt x="386811" y="86213"/>
                  <a:pt x="365534" y="93306"/>
                </a:cubicBezTo>
                <a:cubicBezTo>
                  <a:pt x="316265" y="109730"/>
                  <a:pt x="345726" y="97181"/>
                  <a:pt x="281558" y="139959"/>
                </a:cubicBezTo>
                <a:cubicBezTo>
                  <a:pt x="272227" y="146179"/>
                  <a:pt x="261495" y="150691"/>
                  <a:pt x="253566" y="158620"/>
                </a:cubicBezTo>
                <a:cubicBezTo>
                  <a:pt x="229416" y="182770"/>
                  <a:pt x="203069" y="212776"/>
                  <a:pt x="169591" y="223935"/>
                </a:cubicBezTo>
                <a:lnTo>
                  <a:pt x="141599" y="233265"/>
                </a:lnTo>
                <a:cubicBezTo>
                  <a:pt x="107120" y="284985"/>
                  <a:pt x="142665" y="244078"/>
                  <a:pt x="94946" y="270588"/>
                </a:cubicBezTo>
                <a:cubicBezTo>
                  <a:pt x="75340" y="281480"/>
                  <a:pt x="38962" y="307910"/>
                  <a:pt x="38962" y="307910"/>
                </a:cubicBezTo>
                <a:cubicBezTo>
                  <a:pt x="32742" y="298579"/>
                  <a:pt x="24855" y="290165"/>
                  <a:pt x="20301" y="279918"/>
                </a:cubicBezTo>
                <a:cubicBezTo>
                  <a:pt x="-8195" y="215801"/>
                  <a:pt x="1640" y="209813"/>
                  <a:pt x="1640" y="130628"/>
                </a:cubicBezTo>
              </a:path>
            </a:pathLst>
          </a:custGeom>
          <a:no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Freeform 96"/>
          <p:cNvSpPr>
            <a:spLocks noChangeAspect="1"/>
          </p:cNvSpPr>
          <p:nvPr/>
        </p:nvSpPr>
        <p:spPr>
          <a:xfrm flipV="1">
            <a:off x="1219097" y="3275046"/>
            <a:ext cx="1354579" cy="597159"/>
          </a:xfrm>
          <a:custGeom>
            <a:avLst/>
            <a:gdLst>
              <a:gd name="connsiteX0" fmla="*/ 1354579 w 1354579"/>
              <a:gd name="connsiteY0" fmla="*/ 578498 h 578498"/>
              <a:gd name="connsiteX1" fmla="*/ 1345248 w 1354579"/>
              <a:gd name="connsiteY1" fmla="*/ 438539 h 578498"/>
              <a:gd name="connsiteX2" fmla="*/ 1335917 w 1354579"/>
              <a:gd name="connsiteY2" fmla="*/ 401216 h 578498"/>
              <a:gd name="connsiteX3" fmla="*/ 1317256 w 1354579"/>
              <a:gd name="connsiteY3" fmla="*/ 261257 h 578498"/>
              <a:gd name="connsiteX4" fmla="*/ 1298595 w 1354579"/>
              <a:gd name="connsiteY4" fmla="*/ 186612 h 578498"/>
              <a:gd name="connsiteX5" fmla="*/ 1279934 w 1354579"/>
              <a:gd name="connsiteY5" fmla="*/ 158620 h 578498"/>
              <a:gd name="connsiteX6" fmla="*/ 1261272 w 1354579"/>
              <a:gd name="connsiteY6" fmla="*/ 139959 h 578498"/>
              <a:gd name="connsiteX7" fmla="*/ 1233281 w 1354579"/>
              <a:gd name="connsiteY7" fmla="*/ 130628 h 578498"/>
              <a:gd name="connsiteX8" fmla="*/ 1186627 w 1354579"/>
              <a:gd name="connsiteY8" fmla="*/ 102637 h 578498"/>
              <a:gd name="connsiteX9" fmla="*/ 1167966 w 1354579"/>
              <a:gd name="connsiteY9" fmla="*/ 83975 h 578498"/>
              <a:gd name="connsiteX10" fmla="*/ 1074660 w 1354579"/>
              <a:gd name="connsiteY10" fmla="*/ 55983 h 578498"/>
              <a:gd name="connsiteX11" fmla="*/ 1000015 w 1354579"/>
              <a:gd name="connsiteY11" fmla="*/ 37322 h 578498"/>
              <a:gd name="connsiteX12" fmla="*/ 972023 w 1354579"/>
              <a:gd name="connsiteY12" fmla="*/ 27992 h 578498"/>
              <a:gd name="connsiteX13" fmla="*/ 822734 w 1354579"/>
              <a:gd name="connsiteY13" fmla="*/ 9330 h 578498"/>
              <a:gd name="connsiteX14" fmla="*/ 776081 w 1354579"/>
              <a:gd name="connsiteY14" fmla="*/ 0 h 578498"/>
              <a:gd name="connsiteX15" fmla="*/ 542815 w 1354579"/>
              <a:gd name="connsiteY15" fmla="*/ 9330 h 578498"/>
              <a:gd name="connsiteX16" fmla="*/ 486832 w 1354579"/>
              <a:gd name="connsiteY16" fmla="*/ 37322 h 578498"/>
              <a:gd name="connsiteX17" fmla="*/ 449509 w 1354579"/>
              <a:gd name="connsiteY17" fmla="*/ 46653 h 578498"/>
              <a:gd name="connsiteX18" fmla="*/ 421517 w 1354579"/>
              <a:gd name="connsiteY18" fmla="*/ 55983 h 578498"/>
              <a:gd name="connsiteX19" fmla="*/ 365534 w 1354579"/>
              <a:gd name="connsiteY19" fmla="*/ 93306 h 578498"/>
              <a:gd name="connsiteX20" fmla="*/ 281558 w 1354579"/>
              <a:gd name="connsiteY20" fmla="*/ 139959 h 578498"/>
              <a:gd name="connsiteX21" fmla="*/ 253566 w 1354579"/>
              <a:gd name="connsiteY21" fmla="*/ 158620 h 578498"/>
              <a:gd name="connsiteX22" fmla="*/ 169591 w 1354579"/>
              <a:gd name="connsiteY22" fmla="*/ 223935 h 578498"/>
              <a:gd name="connsiteX23" fmla="*/ 141599 w 1354579"/>
              <a:gd name="connsiteY23" fmla="*/ 233265 h 578498"/>
              <a:gd name="connsiteX24" fmla="*/ 94946 w 1354579"/>
              <a:gd name="connsiteY24" fmla="*/ 270588 h 578498"/>
              <a:gd name="connsiteX25" fmla="*/ 38962 w 1354579"/>
              <a:gd name="connsiteY25" fmla="*/ 307910 h 578498"/>
              <a:gd name="connsiteX26" fmla="*/ 20301 w 1354579"/>
              <a:gd name="connsiteY26" fmla="*/ 279918 h 578498"/>
              <a:gd name="connsiteX27" fmla="*/ 1640 w 1354579"/>
              <a:gd name="connsiteY27" fmla="*/ 130628 h 57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54579" h="578498">
                <a:moveTo>
                  <a:pt x="1354579" y="578498"/>
                </a:moveTo>
                <a:cubicBezTo>
                  <a:pt x="1351469" y="531845"/>
                  <a:pt x="1350143" y="485039"/>
                  <a:pt x="1345248" y="438539"/>
                </a:cubicBezTo>
                <a:cubicBezTo>
                  <a:pt x="1343905" y="425786"/>
                  <a:pt x="1337867" y="413891"/>
                  <a:pt x="1335917" y="401216"/>
                </a:cubicBezTo>
                <a:cubicBezTo>
                  <a:pt x="1306342" y="208977"/>
                  <a:pt x="1343413" y="405116"/>
                  <a:pt x="1317256" y="261257"/>
                </a:cubicBezTo>
                <a:cubicBezTo>
                  <a:pt x="1314215" y="244531"/>
                  <a:pt x="1307843" y="205108"/>
                  <a:pt x="1298595" y="186612"/>
                </a:cubicBezTo>
                <a:cubicBezTo>
                  <a:pt x="1293580" y="176582"/>
                  <a:pt x="1286939" y="167377"/>
                  <a:pt x="1279934" y="158620"/>
                </a:cubicBezTo>
                <a:cubicBezTo>
                  <a:pt x="1274438" y="151751"/>
                  <a:pt x="1268815" y="144485"/>
                  <a:pt x="1261272" y="139959"/>
                </a:cubicBezTo>
                <a:cubicBezTo>
                  <a:pt x="1252838" y="134899"/>
                  <a:pt x="1242611" y="133738"/>
                  <a:pt x="1233281" y="130628"/>
                </a:cubicBezTo>
                <a:cubicBezTo>
                  <a:pt x="1185991" y="83340"/>
                  <a:pt x="1247196" y="138979"/>
                  <a:pt x="1186627" y="102637"/>
                </a:cubicBezTo>
                <a:cubicBezTo>
                  <a:pt x="1179084" y="98111"/>
                  <a:pt x="1175286" y="88855"/>
                  <a:pt x="1167966" y="83975"/>
                </a:cubicBezTo>
                <a:cubicBezTo>
                  <a:pt x="1128315" y="57540"/>
                  <a:pt x="1124516" y="66666"/>
                  <a:pt x="1074660" y="55983"/>
                </a:cubicBezTo>
                <a:cubicBezTo>
                  <a:pt x="1049582" y="50609"/>
                  <a:pt x="1024346" y="45432"/>
                  <a:pt x="1000015" y="37322"/>
                </a:cubicBezTo>
                <a:cubicBezTo>
                  <a:pt x="990684" y="34212"/>
                  <a:pt x="981667" y="29921"/>
                  <a:pt x="972023" y="27992"/>
                </a:cubicBezTo>
                <a:cubicBezTo>
                  <a:pt x="926107" y="18809"/>
                  <a:pt x="868021" y="15799"/>
                  <a:pt x="822734" y="9330"/>
                </a:cubicBezTo>
                <a:cubicBezTo>
                  <a:pt x="807034" y="7087"/>
                  <a:pt x="791632" y="3110"/>
                  <a:pt x="776081" y="0"/>
                </a:cubicBezTo>
                <a:cubicBezTo>
                  <a:pt x="698326" y="3110"/>
                  <a:pt x="620435" y="3786"/>
                  <a:pt x="542815" y="9330"/>
                </a:cubicBezTo>
                <a:cubicBezTo>
                  <a:pt x="511362" y="11577"/>
                  <a:pt x="514823" y="25326"/>
                  <a:pt x="486832" y="37322"/>
                </a:cubicBezTo>
                <a:cubicBezTo>
                  <a:pt x="475045" y="42374"/>
                  <a:pt x="461840" y="43130"/>
                  <a:pt x="449509" y="46653"/>
                </a:cubicBezTo>
                <a:cubicBezTo>
                  <a:pt x="440052" y="49355"/>
                  <a:pt x="430848" y="52873"/>
                  <a:pt x="421517" y="55983"/>
                </a:cubicBezTo>
                <a:cubicBezTo>
                  <a:pt x="402856" y="68424"/>
                  <a:pt x="386811" y="86213"/>
                  <a:pt x="365534" y="93306"/>
                </a:cubicBezTo>
                <a:cubicBezTo>
                  <a:pt x="316265" y="109730"/>
                  <a:pt x="345726" y="97181"/>
                  <a:pt x="281558" y="139959"/>
                </a:cubicBezTo>
                <a:cubicBezTo>
                  <a:pt x="272227" y="146179"/>
                  <a:pt x="261495" y="150691"/>
                  <a:pt x="253566" y="158620"/>
                </a:cubicBezTo>
                <a:cubicBezTo>
                  <a:pt x="229416" y="182770"/>
                  <a:pt x="203069" y="212776"/>
                  <a:pt x="169591" y="223935"/>
                </a:cubicBezTo>
                <a:lnTo>
                  <a:pt x="141599" y="233265"/>
                </a:lnTo>
                <a:cubicBezTo>
                  <a:pt x="107120" y="284985"/>
                  <a:pt x="142665" y="244078"/>
                  <a:pt x="94946" y="270588"/>
                </a:cubicBezTo>
                <a:cubicBezTo>
                  <a:pt x="75340" y="281480"/>
                  <a:pt x="38962" y="307910"/>
                  <a:pt x="38962" y="307910"/>
                </a:cubicBezTo>
                <a:cubicBezTo>
                  <a:pt x="32742" y="298579"/>
                  <a:pt x="24855" y="290165"/>
                  <a:pt x="20301" y="279918"/>
                </a:cubicBezTo>
                <a:cubicBezTo>
                  <a:pt x="-8195" y="215801"/>
                  <a:pt x="1640" y="209813"/>
                  <a:pt x="1640" y="130628"/>
                </a:cubicBezTo>
              </a:path>
            </a:pathLst>
          </a:custGeom>
          <a:no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Donut 97"/>
          <p:cNvSpPr/>
          <p:nvPr/>
        </p:nvSpPr>
        <p:spPr>
          <a:xfrm>
            <a:off x="1069789" y="2235606"/>
            <a:ext cx="354563" cy="354563"/>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9" name="Donut 98"/>
          <p:cNvSpPr/>
          <p:nvPr/>
        </p:nvSpPr>
        <p:spPr>
          <a:xfrm>
            <a:off x="1069789" y="3446739"/>
            <a:ext cx="354563" cy="354563"/>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0" name="Flowchart: Process 99"/>
          <p:cNvSpPr/>
          <p:nvPr/>
        </p:nvSpPr>
        <p:spPr>
          <a:xfrm>
            <a:off x="5159894" y="1905292"/>
            <a:ext cx="898851"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p:cNvSpPr/>
          <p:nvPr/>
        </p:nvSpPr>
        <p:spPr>
          <a:xfrm>
            <a:off x="5296743" y="2029409"/>
            <a:ext cx="625151" cy="1987420"/>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Donut 101"/>
          <p:cNvSpPr/>
          <p:nvPr/>
        </p:nvSpPr>
        <p:spPr>
          <a:xfrm>
            <a:off x="5340635" y="2203895"/>
            <a:ext cx="537366" cy="518773"/>
          </a:xfrm>
          <a:prstGeom prst="donu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3" name="TextBox 102"/>
          <p:cNvSpPr txBox="1"/>
          <p:nvPr/>
        </p:nvSpPr>
        <p:spPr>
          <a:xfrm>
            <a:off x="6671388" y="485192"/>
            <a:ext cx="4954555" cy="2308324"/>
          </a:xfrm>
          <a:prstGeom prst="rect">
            <a:avLst/>
          </a:prstGeom>
          <a:noFill/>
        </p:spPr>
        <p:txBody>
          <a:bodyPr wrap="square" rtlCol="0">
            <a:spAutoFit/>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Thrust fans can be turned off</a:t>
            </a:r>
          </a:p>
          <a:p>
            <a:pPr marL="285750" indent="-285750">
              <a:buFont typeface="Arial" panose="020B0604020202020204" pitchFamily="34" charset="0"/>
              <a:buChar char="•"/>
            </a:pPr>
            <a:r>
              <a:rPr lang="en-GB" dirty="0" smtClean="0"/>
              <a:t>Reduces affects from moment of inertia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Needs powerful lift fans</a:t>
            </a:r>
          </a:p>
          <a:p>
            <a:pPr marL="285750" indent="-285750">
              <a:buFont typeface="Arial" panose="020B0604020202020204" pitchFamily="34" charset="0"/>
              <a:buChar char="•"/>
            </a:pPr>
            <a:r>
              <a:rPr lang="en-GB" dirty="0" smtClean="0"/>
              <a:t>Additional Tubing</a:t>
            </a:r>
          </a:p>
          <a:p>
            <a:pPr marL="285750" indent="-285750">
              <a:buFont typeface="Arial" panose="020B0604020202020204" pitchFamily="34" charset="0"/>
              <a:buChar char="•"/>
            </a:pPr>
            <a:r>
              <a:rPr lang="en-GB" dirty="0" smtClean="0"/>
              <a:t>Harder to manufacture</a:t>
            </a:r>
          </a:p>
          <a:p>
            <a:pPr marL="285750" indent="-285750">
              <a:buFont typeface="Arial" panose="020B0604020202020204" pitchFamily="34" charset="0"/>
              <a:buChar char="•"/>
            </a:pPr>
            <a:endParaRPr lang="en-GB" dirty="0"/>
          </a:p>
        </p:txBody>
      </p:sp>
      <p:grpSp>
        <p:nvGrpSpPr>
          <p:cNvPr id="244" name="Group 243"/>
          <p:cNvGrpSpPr/>
          <p:nvPr/>
        </p:nvGrpSpPr>
        <p:grpSpPr>
          <a:xfrm>
            <a:off x="1186501" y="1525655"/>
            <a:ext cx="10073287" cy="4283375"/>
            <a:chOff x="1186501" y="1525655"/>
            <a:chExt cx="10073287" cy="4283375"/>
          </a:xfrm>
        </p:grpSpPr>
        <p:sp>
          <p:nvSpPr>
            <p:cNvPr id="245" name="Rectangle 244"/>
            <p:cNvSpPr>
              <a:spLocks noChangeAspect="1"/>
            </p:cNvSpPr>
            <p:nvPr/>
          </p:nvSpPr>
          <p:spPr>
            <a:xfrm>
              <a:off x="4323748" y="4365979"/>
              <a:ext cx="1942220" cy="1374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grpSp>
          <p:nvGrpSpPr>
            <p:cNvPr id="246" name="Group 245"/>
            <p:cNvGrpSpPr>
              <a:grpSpLocks noChangeAspect="1"/>
            </p:cNvGrpSpPr>
            <p:nvPr/>
          </p:nvGrpSpPr>
          <p:grpSpPr>
            <a:xfrm>
              <a:off x="1186502" y="2390483"/>
              <a:ext cx="1928291" cy="1360423"/>
              <a:chOff x="2006099" y="2791700"/>
              <a:chExt cx="3191050" cy="2251310"/>
            </a:xfrm>
          </p:grpSpPr>
          <p:sp>
            <p:nvSpPr>
              <p:cNvPr id="312" name="Flowchart: Process 311"/>
              <p:cNvSpPr/>
              <p:nvPr/>
            </p:nvSpPr>
            <p:spPr>
              <a:xfrm flipH="1">
                <a:off x="3517641" y="2791700"/>
                <a:ext cx="1679508"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Arc 312"/>
              <p:cNvSpPr/>
              <p:nvPr/>
            </p:nvSpPr>
            <p:spPr>
              <a:xfrm flipH="1">
                <a:off x="2006099" y="2791700"/>
                <a:ext cx="3041741" cy="2251310"/>
              </a:xfrm>
              <a:prstGeom prst="arc">
                <a:avLst>
                  <a:gd name="adj1" fmla="val 16088975"/>
                  <a:gd name="adj2" fmla="val 5585956"/>
                </a:avLst>
              </a:prstGeom>
              <a:solidFill>
                <a:schemeClr val="accent1"/>
              </a:solidFill>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247" name="Group 246"/>
            <p:cNvGrpSpPr/>
            <p:nvPr/>
          </p:nvGrpSpPr>
          <p:grpSpPr>
            <a:xfrm>
              <a:off x="2994945" y="2376568"/>
              <a:ext cx="267554" cy="437616"/>
              <a:chOff x="6399169" y="2901821"/>
              <a:chExt cx="307910" cy="1045028"/>
            </a:xfrm>
          </p:grpSpPr>
          <p:grpSp>
            <p:nvGrpSpPr>
              <p:cNvPr id="308" name="Group 307"/>
              <p:cNvGrpSpPr/>
              <p:nvPr/>
            </p:nvGrpSpPr>
            <p:grpSpPr>
              <a:xfrm>
                <a:off x="6399169" y="2901821"/>
                <a:ext cx="307910" cy="1045028"/>
                <a:chOff x="4823927" y="2390483"/>
                <a:chExt cx="307910" cy="2060218"/>
              </a:xfrm>
            </p:grpSpPr>
            <p:sp>
              <p:nvSpPr>
                <p:cNvPr id="310" name="Isosceles Triangle 309"/>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Isosceles Triangle 310"/>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9" name="Oval 308"/>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8" name="Group 247"/>
            <p:cNvGrpSpPr/>
            <p:nvPr/>
          </p:nvGrpSpPr>
          <p:grpSpPr>
            <a:xfrm>
              <a:off x="2981016" y="3398274"/>
              <a:ext cx="267554" cy="437616"/>
              <a:chOff x="6399169" y="2901821"/>
              <a:chExt cx="307910" cy="1045028"/>
            </a:xfrm>
          </p:grpSpPr>
          <p:grpSp>
            <p:nvGrpSpPr>
              <p:cNvPr id="304" name="Group 303"/>
              <p:cNvGrpSpPr/>
              <p:nvPr/>
            </p:nvGrpSpPr>
            <p:grpSpPr>
              <a:xfrm>
                <a:off x="6399169" y="2901821"/>
                <a:ext cx="307910" cy="1045028"/>
                <a:chOff x="4823927" y="2390483"/>
                <a:chExt cx="307910" cy="2060218"/>
              </a:xfrm>
            </p:grpSpPr>
            <p:sp>
              <p:nvSpPr>
                <p:cNvPr id="306" name="Isosceles Triangle 305"/>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Isosceles Triangle 306"/>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5" name="Oval 304"/>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9" name="Group 248"/>
            <p:cNvGrpSpPr/>
            <p:nvPr/>
          </p:nvGrpSpPr>
          <p:grpSpPr>
            <a:xfrm>
              <a:off x="1807489" y="2378414"/>
              <a:ext cx="267554" cy="437616"/>
              <a:chOff x="6399169" y="2901821"/>
              <a:chExt cx="307910" cy="1045028"/>
            </a:xfrm>
          </p:grpSpPr>
          <p:grpSp>
            <p:nvGrpSpPr>
              <p:cNvPr id="300" name="Group 299"/>
              <p:cNvGrpSpPr/>
              <p:nvPr/>
            </p:nvGrpSpPr>
            <p:grpSpPr>
              <a:xfrm>
                <a:off x="6399169" y="2901821"/>
                <a:ext cx="307910" cy="1045028"/>
                <a:chOff x="4823927" y="2390483"/>
                <a:chExt cx="307910" cy="2060218"/>
              </a:xfrm>
            </p:grpSpPr>
            <p:sp>
              <p:nvSpPr>
                <p:cNvPr id="302" name="Isosceles Triangle 301"/>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Isosceles Triangle 302"/>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1" name="Oval 300"/>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0" name="Group 249"/>
            <p:cNvGrpSpPr/>
            <p:nvPr/>
          </p:nvGrpSpPr>
          <p:grpSpPr>
            <a:xfrm>
              <a:off x="1815774" y="3398274"/>
              <a:ext cx="267554" cy="437616"/>
              <a:chOff x="6399169" y="2901821"/>
              <a:chExt cx="307910" cy="1045028"/>
            </a:xfrm>
          </p:grpSpPr>
          <p:grpSp>
            <p:nvGrpSpPr>
              <p:cNvPr id="296" name="Group 295"/>
              <p:cNvGrpSpPr/>
              <p:nvPr/>
            </p:nvGrpSpPr>
            <p:grpSpPr>
              <a:xfrm>
                <a:off x="6399169" y="2901821"/>
                <a:ext cx="307910" cy="1045028"/>
                <a:chOff x="4823927" y="2390483"/>
                <a:chExt cx="307910" cy="2060218"/>
              </a:xfrm>
            </p:grpSpPr>
            <p:sp>
              <p:nvSpPr>
                <p:cNvPr id="298" name="Isosceles Triangle 297"/>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Isosceles Triangle 298"/>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7" name="Oval 296"/>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1" name="Group 250"/>
            <p:cNvGrpSpPr>
              <a:grpSpLocks noChangeAspect="1"/>
            </p:cNvGrpSpPr>
            <p:nvPr/>
          </p:nvGrpSpPr>
          <p:grpSpPr>
            <a:xfrm>
              <a:off x="1186501" y="4386905"/>
              <a:ext cx="1928291" cy="1360423"/>
              <a:chOff x="2006099" y="2791700"/>
              <a:chExt cx="3191050" cy="2251310"/>
            </a:xfrm>
          </p:grpSpPr>
          <p:sp>
            <p:nvSpPr>
              <p:cNvPr id="294" name="Flowchart: Process 293"/>
              <p:cNvSpPr/>
              <p:nvPr/>
            </p:nvSpPr>
            <p:spPr>
              <a:xfrm flipH="1">
                <a:off x="3517641" y="2791700"/>
                <a:ext cx="1679508"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Arc 294"/>
              <p:cNvSpPr/>
              <p:nvPr/>
            </p:nvSpPr>
            <p:spPr>
              <a:xfrm flipH="1">
                <a:off x="2006099" y="2791700"/>
                <a:ext cx="3041741" cy="2251310"/>
              </a:xfrm>
              <a:prstGeom prst="arc">
                <a:avLst>
                  <a:gd name="adj1" fmla="val 16088975"/>
                  <a:gd name="adj2" fmla="val 5585956"/>
                </a:avLst>
              </a:prstGeom>
              <a:solidFill>
                <a:schemeClr val="accent1"/>
              </a:solidFill>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252" name="Group 251"/>
            <p:cNvGrpSpPr/>
            <p:nvPr/>
          </p:nvGrpSpPr>
          <p:grpSpPr>
            <a:xfrm rot="16200000">
              <a:off x="2249691" y="4147797"/>
              <a:ext cx="222926" cy="522514"/>
              <a:chOff x="6399169" y="2901821"/>
              <a:chExt cx="307910" cy="1045028"/>
            </a:xfrm>
          </p:grpSpPr>
          <p:grpSp>
            <p:nvGrpSpPr>
              <p:cNvPr id="290" name="Group 289"/>
              <p:cNvGrpSpPr/>
              <p:nvPr/>
            </p:nvGrpSpPr>
            <p:grpSpPr>
              <a:xfrm>
                <a:off x="6399169" y="2901821"/>
                <a:ext cx="307910" cy="1045028"/>
                <a:chOff x="4823927" y="2390483"/>
                <a:chExt cx="307910" cy="2060218"/>
              </a:xfrm>
            </p:grpSpPr>
            <p:sp>
              <p:nvSpPr>
                <p:cNvPr id="292" name="Isosceles Triangle 291"/>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Isosceles Triangle 292"/>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1" name="Oval 290"/>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3" name="Group 252"/>
            <p:cNvGrpSpPr/>
            <p:nvPr/>
          </p:nvGrpSpPr>
          <p:grpSpPr>
            <a:xfrm rot="16200000">
              <a:off x="2245660" y="5436310"/>
              <a:ext cx="222926" cy="522514"/>
              <a:chOff x="6399169" y="2901821"/>
              <a:chExt cx="307910" cy="1045028"/>
            </a:xfrm>
          </p:grpSpPr>
          <p:grpSp>
            <p:nvGrpSpPr>
              <p:cNvPr id="286" name="Group 285"/>
              <p:cNvGrpSpPr/>
              <p:nvPr/>
            </p:nvGrpSpPr>
            <p:grpSpPr>
              <a:xfrm>
                <a:off x="6399169" y="2901821"/>
                <a:ext cx="307910" cy="1045028"/>
                <a:chOff x="4823927" y="2390483"/>
                <a:chExt cx="307910" cy="2060218"/>
              </a:xfrm>
            </p:grpSpPr>
            <p:sp>
              <p:nvSpPr>
                <p:cNvPr id="288" name="Isosceles Triangle 287"/>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Isosceles Triangle 288"/>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7" name="Oval 286"/>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4" name="Group 253"/>
            <p:cNvGrpSpPr/>
            <p:nvPr/>
          </p:nvGrpSpPr>
          <p:grpSpPr>
            <a:xfrm rot="10800000">
              <a:off x="4146108" y="4733570"/>
              <a:ext cx="329319" cy="639096"/>
              <a:chOff x="6399169" y="2901821"/>
              <a:chExt cx="307910" cy="1045028"/>
            </a:xfrm>
          </p:grpSpPr>
          <p:grpSp>
            <p:nvGrpSpPr>
              <p:cNvPr id="282" name="Group 281"/>
              <p:cNvGrpSpPr/>
              <p:nvPr/>
            </p:nvGrpSpPr>
            <p:grpSpPr>
              <a:xfrm>
                <a:off x="6399169" y="2901821"/>
                <a:ext cx="307910" cy="1045028"/>
                <a:chOff x="4823927" y="2390483"/>
                <a:chExt cx="307910" cy="2060218"/>
              </a:xfrm>
            </p:grpSpPr>
            <p:sp>
              <p:nvSpPr>
                <p:cNvPr id="284" name="Isosceles Triangle 283"/>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Isosceles Triangle 284"/>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3" name="Oval 282"/>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5" name="Group 254"/>
            <p:cNvGrpSpPr/>
            <p:nvPr/>
          </p:nvGrpSpPr>
          <p:grpSpPr>
            <a:xfrm rot="10800000">
              <a:off x="6129119" y="4747568"/>
              <a:ext cx="329319" cy="639096"/>
              <a:chOff x="6399169" y="2901821"/>
              <a:chExt cx="307910" cy="1045028"/>
            </a:xfrm>
          </p:grpSpPr>
          <p:grpSp>
            <p:nvGrpSpPr>
              <p:cNvPr id="278" name="Group 277"/>
              <p:cNvGrpSpPr/>
              <p:nvPr/>
            </p:nvGrpSpPr>
            <p:grpSpPr>
              <a:xfrm>
                <a:off x="6399169" y="2901821"/>
                <a:ext cx="307910" cy="1045028"/>
                <a:chOff x="4823927" y="2390483"/>
                <a:chExt cx="307910" cy="2060218"/>
              </a:xfrm>
            </p:grpSpPr>
            <p:sp>
              <p:nvSpPr>
                <p:cNvPr id="280" name="Isosceles Triangle 279"/>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Isosceles Triangle 280"/>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9" name="Oval 278"/>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6" name="Rectangle 255"/>
            <p:cNvSpPr>
              <a:spLocks noChangeAspect="1"/>
            </p:cNvSpPr>
            <p:nvPr/>
          </p:nvSpPr>
          <p:spPr>
            <a:xfrm>
              <a:off x="4292612" y="2378494"/>
              <a:ext cx="1942220" cy="1374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grpSp>
          <p:nvGrpSpPr>
            <p:cNvPr id="257" name="Group 256"/>
            <p:cNvGrpSpPr/>
            <p:nvPr/>
          </p:nvGrpSpPr>
          <p:grpSpPr>
            <a:xfrm rot="10800000">
              <a:off x="6096342" y="2694828"/>
              <a:ext cx="283712" cy="722110"/>
              <a:chOff x="6399169" y="2901821"/>
              <a:chExt cx="307910" cy="1045028"/>
            </a:xfrm>
          </p:grpSpPr>
          <p:grpSp>
            <p:nvGrpSpPr>
              <p:cNvPr id="274" name="Group 273"/>
              <p:cNvGrpSpPr/>
              <p:nvPr/>
            </p:nvGrpSpPr>
            <p:grpSpPr>
              <a:xfrm>
                <a:off x="6399169" y="2901821"/>
                <a:ext cx="307910" cy="1045028"/>
                <a:chOff x="4823927" y="2390483"/>
                <a:chExt cx="307910" cy="2060218"/>
              </a:xfrm>
            </p:grpSpPr>
            <p:sp>
              <p:nvSpPr>
                <p:cNvPr id="276" name="Isosceles Triangle 275"/>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Isosceles Triangle 276"/>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5" name="Oval 274"/>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8" name="Group 257"/>
            <p:cNvGrpSpPr/>
            <p:nvPr/>
          </p:nvGrpSpPr>
          <p:grpSpPr>
            <a:xfrm rot="10800000">
              <a:off x="6129118" y="2256543"/>
              <a:ext cx="215795" cy="298054"/>
              <a:chOff x="6399169" y="2901821"/>
              <a:chExt cx="307910" cy="1045028"/>
            </a:xfrm>
          </p:grpSpPr>
          <p:grpSp>
            <p:nvGrpSpPr>
              <p:cNvPr id="270" name="Group 269"/>
              <p:cNvGrpSpPr/>
              <p:nvPr/>
            </p:nvGrpSpPr>
            <p:grpSpPr>
              <a:xfrm>
                <a:off x="6399169" y="2901821"/>
                <a:ext cx="307910" cy="1045028"/>
                <a:chOff x="4823927" y="2390483"/>
                <a:chExt cx="307910" cy="2060218"/>
              </a:xfrm>
            </p:grpSpPr>
            <p:sp>
              <p:nvSpPr>
                <p:cNvPr id="272" name="Isosceles Triangle 271"/>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Isosceles Triangle 272"/>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Oval 270"/>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9" name="Group 258"/>
            <p:cNvGrpSpPr/>
            <p:nvPr/>
          </p:nvGrpSpPr>
          <p:grpSpPr>
            <a:xfrm rot="10800000">
              <a:off x="6148692" y="3537836"/>
              <a:ext cx="215795" cy="298054"/>
              <a:chOff x="6399169" y="2901821"/>
              <a:chExt cx="307910" cy="1045028"/>
            </a:xfrm>
          </p:grpSpPr>
          <p:grpSp>
            <p:nvGrpSpPr>
              <p:cNvPr id="266" name="Group 265"/>
              <p:cNvGrpSpPr/>
              <p:nvPr/>
            </p:nvGrpSpPr>
            <p:grpSpPr>
              <a:xfrm>
                <a:off x="6399169" y="2901821"/>
                <a:ext cx="307910" cy="1045028"/>
                <a:chOff x="4823927" y="2390483"/>
                <a:chExt cx="307910" cy="2060218"/>
              </a:xfrm>
            </p:grpSpPr>
            <p:sp>
              <p:nvSpPr>
                <p:cNvPr id="268" name="Isosceles Triangle 267"/>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Isosceles Triangle 268"/>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7" name="Oval 266"/>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0" name="TextBox 259"/>
            <p:cNvSpPr txBox="1"/>
            <p:nvPr/>
          </p:nvSpPr>
          <p:spPr>
            <a:xfrm>
              <a:off x="8481527" y="1525655"/>
              <a:ext cx="2778261" cy="2308324"/>
            </a:xfrm>
            <a:prstGeom prst="rect">
              <a:avLst/>
            </a:prstGeom>
            <a:noFill/>
          </p:spPr>
          <p:txBody>
            <a:bodyPr wrap="none" rtlCol="0">
              <a:spAutoFit/>
            </a:bodyPr>
            <a:lstStyle/>
            <a:p>
              <a:pPr marL="285750" indent="-285750">
                <a:buFont typeface="Arial" panose="020B0604020202020204" pitchFamily="34" charset="0"/>
                <a:buChar char="•"/>
              </a:pPr>
              <a:r>
                <a:rPr lang="en-GB" dirty="0" smtClean="0"/>
                <a:t>More flexibility in design</a:t>
              </a:r>
            </a:p>
            <a:p>
              <a:pPr marL="285750" indent="-285750">
                <a:buFont typeface="Arial" panose="020B0604020202020204" pitchFamily="34" charset="0"/>
                <a:buChar char="•"/>
              </a:pPr>
              <a:r>
                <a:rPr lang="en-GB" dirty="0" smtClean="0"/>
                <a:t>Greater thrust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Expensive</a:t>
              </a:r>
            </a:p>
            <a:p>
              <a:pPr marL="285750" indent="-285750">
                <a:buFont typeface="Arial" panose="020B0604020202020204" pitchFamily="34" charset="0"/>
                <a:buChar char="•"/>
              </a:pPr>
              <a:r>
                <a:rPr lang="en-GB" dirty="0" smtClean="0"/>
                <a:t>More wires required</a:t>
              </a:r>
            </a:p>
            <a:p>
              <a:pPr marL="285750" indent="-285750">
                <a:buFont typeface="Arial" panose="020B0604020202020204" pitchFamily="34" charset="0"/>
                <a:buChar char="•"/>
              </a:pPr>
              <a:r>
                <a:rPr lang="en-GB" dirty="0" smtClean="0"/>
                <a:t>Uses up more power</a:t>
              </a:r>
            </a:p>
          </p:txBody>
        </p:sp>
        <p:grpSp>
          <p:nvGrpSpPr>
            <p:cNvPr id="261" name="Group 260"/>
            <p:cNvGrpSpPr/>
            <p:nvPr/>
          </p:nvGrpSpPr>
          <p:grpSpPr>
            <a:xfrm rot="10800000">
              <a:off x="2935748" y="4758697"/>
              <a:ext cx="329319" cy="639096"/>
              <a:chOff x="6399169" y="2901821"/>
              <a:chExt cx="307910" cy="1045028"/>
            </a:xfrm>
          </p:grpSpPr>
          <p:grpSp>
            <p:nvGrpSpPr>
              <p:cNvPr id="262" name="Group 261"/>
              <p:cNvGrpSpPr/>
              <p:nvPr/>
            </p:nvGrpSpPr>
            <p:grpSpPr>
              <a:xfrm>
                <a:off x="6399169" y="2901821"/>
                <a:ext cx="307910" cy="1045028"/>
                <a:chOff x="4823927" y="2390483"/>
                <a:chExt cx="307910" cy="2060218"/>
              </a:xfrm>
            </p:grpSpPr>
            <p:sp>
              <p:nvSpPr>
                <p:cNvPr id="264" name="Isosceles Triangle 263"/>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Isosceles Triangle 264"/>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3" name="Oval 262"/>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14" name="Title 1"/>
          <p:cNvSpPr txBox="1">
            <a:spLocks/>
          </p:cNvSpPr>
          <p:nvPr/>
        </p:nvSpPr>
        <p:spPr>
          <a:xfrm>
            <a:off x="315783" y="1022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smtClean="0">
                <a:latin typeface="+mn-lt"/>
              </a:rPr>
              <a:t>Additional thrust fans</a:t>
            </a:r>
            <a:endParaRPr lang="en-GB" sz="4000" b="1" dirty="0">
              <a:latin typeface="+mn-lt"/>
            </a:endParaRPr>
          </a:p>
        </p:txBody>
      </p:sp>
      <p:grpSp>
        <p:nvGrpSpPr>
          <p:cNvPr id="316" name="Group 315"/>
          <p:cNvGrpSpPr/>
          <p:nvPr/>
        </p:nvGrpSpPr>
        <p:grpSpPr>
          <a:xfrm>
            <a:off x="315783" y="793102"/>
            <a:ext cx="11786022" cy="5316990"/>
            <a:chOff x="315783" y="793102"/>
            <a:chExt cx="11786022" cy="5316990"/>
          </a:xfrm>
        </p:grpSpPr>
        <p:pic>
          <p:nvPicPr>
            <p:cNvPr id="317" name="Picture 3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83" y="1865830"/>
              <a:ext cx="3648075" cy="2771775"/>
            </a:xfrm>
            <a:prstGeom prst="rect">
              <a:avLst/>
            </a:prstGeom>
          </p:spPr>
        </p:pic>
        <p:pic>
          <p:nvPicPr>
            <p:cNvPr id="318" name="Picture 3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064" y="2873828"/>
              <a:ext cx="4155485" cy="3236264"/>
            </a:xfrm>
            <a:prstGeom prst="rect">
              <a:avLst/>
            </a:prstGeom>
          </p:spPr>
        </p:pic>
        <p:sp>
          <p:nvSpPr>
            <p:cNvPr id="319" name="TextBox 318"/>
            <p:cNvSpPr txBox="1"/>
            <p:nvPr/>
          </p:nvSpPr>
          <p:spPr>
            <a:xfrm>
              <a:off x="8509519" y="793102"/>
              <a:ext cx="3592286" cy="2585323"/>
            </a:xfrm>
            <a:prstGeom prst="rect">
              <a:avLst/>
            </a:prstGeom>
            <a:noFill/>
          </p:spPr>
          <p:txBody>
            <a:bodyPr wrap="square" rtlCol="0">
              <a:spAutoFit/>
            </a:bodyPr>
            <a:lstStyle/>
            <a:p>
              <a:pPr marL="285750" indent="-285750">
                <a:buFont typeface="Arial" panose="020B0604020202020204" pitchFamily="34" charset="0"/>
                <a:buChar char="•"/>
              </a:pPr>
              <a:r>
                <a:rPr lang="en-GB" dirty="0" smtClean="0"/>
                <a:t>Liable to effects from moment of inertia</a:t>
              </a:r>
            </a:p>
            <a:p>
              <a:pPr marL="285750" indent="-285750">
                <a:buFont typeface="Arial" panose="020B0604020202020204" pitchFamily="34" charset="0"/>
                <a:buChar char="•"/>
              </a:pPr>
              <a:r>
                <a:rPr lang="en-GB" dirty="0" smtClean="0"/>
                <a:t>High radius of turn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More air redirected, smaller radius</a:t>
              </a:r>
            </a:p>
            <a:p>
              <a:pPr marL="285750" indent="-285750">
                <a:buFont typeface="Arial" panose="020B0604020202020204" pitchFamily="34" charset="0"/>
                <a:buChar char="•"/>
              </a:pPr>
              <a:r>
                <a:rPr lang="en-GB" dirty="0" smtClean="0"/>
                <a:t>Smaller radius requires more and better designed rudders</a:t>
              </a:r>
            </a:p>
            <a:p>
              <a:pPr marL="285750" indent="-285750">
                <a:buFont typeface="Arial" panose="020B0604020202020204" pitchFamily="34" charset="0"/>
                <a:buChar char="•"/>
              </a:pPr>
              <a:r>
                <a:rPr lang="en-GB" dirty="0" smtClean="0"/>
                <a:t>Works when coasting</a:t>
              </a:r>
              <a:endParaRPr lang="en-GB" dirty="0"/>
            </a:p>
          </p:txBody>
        </p:sp>
      </p:grpSp>
      <p:sp>
        <p:nvSpPr>
          <p:cNvPr id="320" name="Title 3"/>
          <p:cNvSpPr txBox="1">
            <a:spLocks/>
          </p:cNvSpPr>
          <p:nvPr/>
        </p:nvSpPr>
        <p:spPr>
          <a:xfrm>
            <a:off x="241587" y="1056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smtClean="0">
                <a:latin typeface="+mn-lt"/>
              </a:rPr>
              <a:t>Servomechanism rotating fan</a:t>
            </a:r>
            <a:endParaRPr lang="en-GB" sz="4000" b="1" dirty="0">
              <a:latin typeface="+mn-lt"/>
            </a:endParaRPr>
          </a:p>
        </p:txBody>
      </p:sp>
      <p:grpSp>
        <p:nvGrpSpPr>
          <p:cNvPr id="321" name="Group 320"/>
          <p:cNvGrpSpPr/>
          <p:nvPr/>
        </p:nvGrpSpPr>
        <p:grpSpPr>
          <a:xfrm>
            <a:off x="51319" y="1578721"/>
            <a:ext cx="11817221" cy="4468524"/>
            <a:chOff x="51319" y="1578721"/>
            <a:chExt cx="11817221" cy="4468524"/>
          </a:xfrm>
        </p:grpSpPr>
        <p:sp>
          <p:nvSpPr>
            <p:cNvPr id="322" name="TextBox 321"/>
            <p:cNvSpPr txBox="1"/>
            <p:nvPr/>
          </p:nvSpPr>
          <p:spPr>
            <a:xfrm>
              <a:off x="8332238" y="1987421"/>
              <a:ext cx="3536302" cy="2862322"/>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More precise in angle of control</a:t>
              </a:r>
            </a:p>
            <a:p>
              <a:pPr marL="285750" indent="-285750">
                <a:buFont typeface="Arial" panose="020B0604020202020204" pitchFamily="34" charset="0"/>
                <a:buChar char="•"/>
              </a:pPr>
              <a:r>
                <a:rPr lang="en-GB" dirty="0" smtClean="0"/>
                <a:t>Control speed of rotation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Always needs thrust applied</a:t>
              </a:r>
            </a:p>
            <a:p>
              <a:pPr marL="285750" indent="-285750">
                <a:buFont typeface="Arial" panose="020B0604020202020204" pitchFamily="34" charset="0"/>
                <a:buChar char="•"/>
              </a:pPr>
              <a:r>
                <a:rPr lang="en-GB" dirty="0" smtClean="0"/>
                <a:t>More complex</a:t>
              </a:r>
            </a:p>
            <a:p>
              <a:pPr marL="285750" indent="-285750">
                <a:buFont typeface="Arial" panose="020B0604020202020204" pitchFamily="34" charset="0"/>
                <a:buChar char="•"/>
              </a:pPr>
              <a:r>
                <a:rPr lang="en-GB" dirty="0" smtClean="0"/>
                <a:t>Liable to effects from moment of inertia</a:t>
              </a:r>
            </a:p>
            <a:p>
              <a:pPr marL="285750" indent="-285750">
                <a:buFont typeface="Arial" panose="020B0604020202020204" pitchFamily="34" charset="0"/>
                <a:buChar char="•"/>
              </a:pPr>
              <a:r>
                <a:rPr lang="en-GB" dirty="0" smtClean="0"/>
                <a:t>Imprecise control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323" name="Donut 322"/>
            <p:cNvSpPr/>
            <p:nvPr/>
          </p:nvSpPr>
          <p:spPr>
            <a:xfrm>
              <a:off x="457200" y="1578721"/>
              <a:ext cx="2472612" cy="2317884"/>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324" name="Group 323"/>
            <p:cNvGrpSpPr/>
            <p:nvPr/>
          </p:nvGrpSpPr>
          <p:grpSpPr>
            <a:xfrm>
              <a:off x="1539551" y="2215149"/>
              <a:ext cx="307910" cy="1045028"/>
              <a:chOff x="6399169" y="2901821"/>
              <a:chExt cx="307910" cy="1045028"/>
            </a:xfrm>
          </p:grpSpPr>
          <p:grpSp>
            <p:nvGrpSpPr>
              <p:cNvPr id="348" name="Group 347"/>
              <p:cNvGrpSpPr/>
              <p:nvPr/>
            </p:nvGrpSpPr>
            <p:grpSpPr>
              <a:xfrm>
                <a:off x="6399169" y="2901821"/>
                <a:ext cx="307910" cy="1045028"/>
                <a:chOff x="4823927" y="2390483"/>
                <a:chExt cx="307910" cy="2060218"/>
              </a:xfrm>
            </p:grpSpPr>
            <p:sp>
              <p:nvSpPr>
                <p:cNvPr id="350" name="Isosceles Triangle 349"/>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Isosceles Triangle 350"/>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9" name="Oval 348"/>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25" name="Straight Arrow Connector 324"/>
            <p:cNvCxnSpPr/>
            <p:nvPr/>
          </p:nvCxnSpPr>
          <p:spPr>
            <a:xfrm>
              <a:off x="2929812" y="2718999"/>
              <a:ext cx="746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p:nvPr/>
          </p:nvCxnSpPr>
          <p:spPr>
            <a:xfrm flipH="1">
              <a:off x="51319" y="2735765"/>
              <a:ext cx="405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7" name="Group 326"/>
            <p:cNvGrpSpPr>
              <a:grpSpLocks noChangeAspect="1"/>
            </p:cNvGrpSpPr>
            <p:nvPr/>
          </p:nvGrpSpPr>
          <p:grpSpPr>
            <a:xfrm>
              <a:off x="575404" y="4601838"/>
              <a:ext cx="1928291" cy="1360423"/>
              <a:chOff x="2006099" y="2791700"/>
              <a:chExt cx="3191050" cy="2251310"/>
            </a:xfrm>
          </p:grpSpPr>
          <p:sp>
            <p:nvSpPr>
              <p:cNvPr id="346" name="Flowchart: Process 345"/>
              <p:cNvSpPr/>
              <p:nvPr/>
            </p:nvSpPr>
            <p:spPr>
              <a:xfrm flipH="1">
                <a:off x="3517641" y="2791700"/>
                <a:ext cx="1679508"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Arc 346"/>
              <p:cNvSpPr/>
              <p:nvPr/>
            </p:nvSpPr>
            <p:spPr>
              <a:xfrm flipH="1">
                <a:off x="2006099" y="2791700"/>
                <a:ext cx="3041741" cy="2251310"/>
              </a:xfrm>
              <a:prstGeom prst="arc">
                <a:avLst>
                  <a:gd name="adj1" fmla="val 16088975"/>
                  <a:gd name="adj2" fmla="val 5585956"/>
                </a:avLst>
              </a:prstGeom>
              <a:solidFill>
                <a:schemeClr val="accent1"/>
              </a:solidFill>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328" name="Group 327"/>
            <p:cNvGrpSpPr/>
            <p:nvPr/>
          </p:nvGrpSpPr>
          <p:grpSpPr>
            <a:xfrm>
              <a:off x="2383847" y="4587923"/>
              <a:ext cx="267554" cy="437616"/>
              <a:chOff x="6399169" y="2901821"/>
              <a:chExt cx="307910" cy="1045028"/>
            </a:xfrm>
          </p:grpSpPr>
          <p:grpSp>
            <p:nvGrpSpPr>
              <p:cNvPr id="342" name="Group 341"/>
              <p:cNvGrpSpPr/>
              <p:nvPr/>
            </p:nvGrpSpPr>
            <p:grpSpPr>
              <a:xfrm>
                <a:off x="6399169" y="2901821"/>
                <a:ext cx="307910" cy="1045028"/>
                <a:chOff x="4823927" y="2390483"/>
                <a:chExt cx="307910" cy="2060218"/>
              </a:xfrm>
            </p:grpSpPr>
            <p:sp>
              <p:nvSpPr>
                <p:cNvPr id="344" name="Isosceles Triangle 343"/>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Isosceles Triangle 344"/>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3" name="Oval 342"/>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9" name="Group 328"/>
            <p:cNvGrpSpPr/>
            <p:nvPr/>
          </p:nvGrpSpPr>
          <p:grpSpPr>
            <a:xfrm>
              <a:off x="2369918" y="5609629"/>
              <a:ext cx="267554" cy="437616"/>
              <a:chOff x="6399169" y="2901821"/>
              <a:chExt cx="307910" cy="1045028"/>
            </a:xfrm>
          </p:grpSpPr>
          <p:grpSp>
            <p:nvGrpSpPr>
              <p:cNvPr id="338" name="Group 337"/>
              <p:cNvGrpSpPr/>
              <p:nvPr/>
            </p:nvGrpSpPr>
            <p:grpSpPr>
              <a:xfrm>
                <a:off x="6399169" y="2901821"/>
                <a:ext cx="307910" cy="1045028"/>
                <a:chOff x="4823927" y="2390483"/>
                <a:chExt cx="307910" cy="2060218"/>
              </a:xfrm>
            </p:grpSpPr>
            <p:sp>
              <p:nvSpPr>
                <p:cNvPr id="340" name="Isosceles Triangle 339"/>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Isosceles Triangle 340"/>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9" name="Oval 338"/>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0" name="Group 329"/>
            <p:cNvGrpSpPr>
              <a:grpSpLocks noChangeAspect="1"/>
            </p:cNvGrpSpPr>
            <p:nvPr/>
          </p:nvGrpSpPr>
          <p:grpSpPr>
            <a:xfrm>
              <a:off x="3051126" y="4601838"/>
              <a:ext cx="1928291" cy="1360423"/>
              <a:chOff x="2006099" y="2791700"/>
              <a:chExt cx="3191050" cy="2251310"/>
            </a:xfrm>
          </p:grpSpPr>
          <p:sp>
            <p:nvSpPr>
              <p:cNvPr id="336" name="Flowchart: Process 335"/>
              <p:cNvSpPr/>
              <p:nvPr/>
            </p:nvSpPr>
            <p:spPr>
              <a:xfrm flipH="1">
                <a:off x="3517641" y="2791700"/>
                <a:ext cx="1679508"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Arc 336"/>
              <p:cNvSpPr/>
              <p:nvPr/>
            </p:nvSpPr>
            <p:spPr>
              <a:xfrm flipH="1">
                <a:off x="2006099" y="2791700"/>
                <a:ext cx="3041741" cy="2251310"/>
              </a:xfrm>
              <a:prstGeom prst="arc">
                <a:avLst>
                  <a:gd name="adj1" fmla="val 16088975"/>
                  <a:gd name="adj2" fmla="val 5585956"/>
                </a:avLst>
              </a:prstGeom>
              <a:solidFill>
                <a:schemeClr val="accent1"/>
              </a:solidFill>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331" name="Group 330"/>
            <p:cNvGrpSpPr/>
            <p:nvPr/>
          </p:nvGrpSpPr>
          <p:grpSpPr>
            <a:xfrm>
              <a:off x="4845640" y="4994306"/>
              <a:ext cx="267554" cy="754057"/>
              <a:chOff x="6399169" y="2901821"/>
              <a:chExt cx="307910" cy="1045028"/>
            </a:xfrm>
          </p:grpSpPr>
          <p:grpSp>
            <p:nvGrpSpPr>
              <p:cNvPr id="332" name="Group 331"/>
              <p:cNvGrpSpPr/>
              <p:nvPr/>
            </p:nvGrpSpPr>
            <p:grpSpPr>
              <a:xfrm>
                <a:off x="6399169" y="2901821"/>
                <a:ext cx="307910" cy="1045028"/>
                <a:chOff x="4823927" y="2390483"/>
                <a:chExt cx="307910" cy="2060218"/>
              </a:xfrm>
            </p:grpSpPr>
            <p:sp>
              <p:nvSpPr>
                <p:cNvPr id="334" name="Isosceles Triangle 333"/>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Isosceles Triangle 334"/>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3" name="Oval 332"/>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37" name="TextBox 136"/>
          <p:cNvSpPr txBox="1"/>
          <p:nvPr/>
        </p:nvSpPr>
        <p:spPr>
          <a:xfrm>
            <a:off x="-17584" y="0"/>
            <a:ext cx="9248362" cy="369332"/>
          </a:xfrm>
          <a:prstGeom prst="rect">
            <a:avLst/>
          </a:prstGeom>
          <a:noFill/>
        </p:spPr>
        <p:txBody>
          <a:bodyPr wrap="square" rtlCol="0">
            <a:spAutoFit/>
          </a:bodyPr>
          <a:lstStyle/>
          <a:p>
            <a:r>
              <a:rPr lang="en-GB" dirty="0" smtClean="0"/>
              <a:t>Integration Engineer - Paul Longe</a:t>
            </a:r>
            <a:endParaRPr lang="en-GB" dirty="0"/>
          </a:p>
        </p:txBody>
      </p:sp>
      <p:sp>
        <p:nvSpPr>
          <p:cNvPr id="315" name="Title 1"/>
          <p:cNvSpPr txBox="1">
            <a:spLocks/>
          </p:cNvSpPr>
          <p:nvPr/>
        </p:nvSpPr>
        <p:spPr>
          <a:xfrm>
            <a:off x="278685" y="102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smtClean="0">
                <a:latin typeface="+mn-lt"/>
              </a:rPr>
              <a:t>Rudders</a:t>
            </a:r>
            <a:endParaRPr lang="en-GB" sz="4000" b="1" dirty="0">
              <a:latin typeface="+mn-lt"/>
            </a:endParaRPr>
          </a:p>
        </p:txBody>
      </p:sp>
    </p:spTree>
    <p:extLst>
      <p:ext uri="{BB962C8B-B14F-4D97-AF65-F5344CB8AC3E}">
        <p14:creationId xmlns:p14="http://schemas.microsoft.com/office/powerpoint/2010/main" val="30269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9"/>
                                          </p:stCondLst>
                                        </p:cTn>
                                        <p:tgtEl>
                                          <p:spTgt spid="3">
                                            <p:txEl>
                                              <p:pRg st="0" end="0"/>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10"/>
                                        <p:tgtEl>
                                          <p:spTgt spid="3">
                                            <p:txEl>
                                              <p:pRg st="1" end="1"/>
                                            </p:txEl>
                                          </p:spTgt>
                                        </p:tgtEl>
                                      </p:cBhvr>
                                    </p:animEffect>
                                    <p:set>
                                      <p:cBhvr>
                                        <p:cTn id="23" dur="1" fill="hold">
                                          <p:stCondLst>
                                            <p:cond delay="9"/>
                                          </p:stCondLst>
                                        </p:cTn>
                                        <p:tgtEl>
                                          <p:spTgt spid="3">
                                            <p:txEl>
                                              <p:pRg st="1" end="1"/>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10"/>
                                        <p:tgtEl>
                                          <p:spTgt spid="3">
                                            <p:txEl>
                                              <p:pRg st="2" end="2"/>
                                            </p:txEl>
                                          </p:spTgt>
                                        </p:tgtEl>
                                      </p:cBhvr>
                                    </p:animEffect>
                                    <p:set>
                                      <p:cBhvr>
                                        <p:cTn id="26" dur="1" fill="hold">
                                          <p:stCondLst>
                                            <p:cond delay="9"/>
                                          </p:stCondLst>
                                        </p:cTn>
                                        <p:tgtEl>
                                          <p:spTgt spid="3">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10"/>
                                        <p:tgtEl>
                                          <p:spTgt spid="3">
                                            <p:txEl>
                                              <p:pRg st="3" end="3"/>
                                            </p:txEl>
                                          </p:spTgt>
                                        </p:tgtEl>
                                      </p:cBhvr>
                                    </p:animEffect>
                                    <p:set>
                                      <p:cBhvr>
                                        <p:cTn id="29" dur="1" fill="hold">
                                          <p:stCondLst>
                                            <p:cond delay="9"/>
                                          </p:stCondLst>
                                        </p:cTn>
                                        <p:tgtEl>
                                          <p:spTgt spid="3">
                                            <p:txEl>
                                              <p:pRg st="3" end="3"/>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 fill="hold"/>
                                        <p:tgtEl>
                                          <p:spTgt spid="10"/>
                                        </p:tgtEl>
                                        <p:attrNameLst>
                                          <p:attrName>ppt_w</p:attrName>
                                        </p:attrNameLst>
                                      </p:cBhvr>
                                      <p:tavLst>
                                        <p:tav tm="0">
                                          <p:val>
                                            <p:fltVal val="0"/>
                                          </p:val>
                                        </p:tav>
                                        <p:tav tm="100000">
                                          <p:val>
                                            <p:strVal val="#ppt_w"/>
                                          </p:val>
                                        </p:tav>
                                      </p:tavLst>
                                    </p:anim>
                                    <p:anim calcmode="lin" valueType="num">
                                      <p:cBhvr>
                                        <p:cTn id="35" dur="10" fill="hold"/>
                                        <p:tgtEl>
                                          <p:spTgt spid="10"/>
                                        </p:tgtEl>
                                        <p:attrNameLst>
                                          <p:attrName>ppt_h</p:attrName>
                                        </p:attrNameLst>
                                      </p:cBhvr>
                                      <p:tavLst>
                                        <p:tav tm="0">
                                          <p:val>
                                            <p:fltVal val="0"/>
                                          </p:val>
                                        </p:tav>
                                        <p:tav tm="100000">
                                          <p:val>
                                            <p:strVal val="#ppt_h"/>
                                          </p:val>
                                        </p:tav>
                                      </p:tavLst>
                                    </p:anim>
                                    <p:animEffect transition="in" filter="fade">
                                      <p:cBhvr>
                                        <p:cTn id="36" dur="10"/>
                                        <p:tgtEl>
                                          <p:spTgt spid="10"/>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3.33333E-6 -2.59259E-6 L -0.65078 0.00695 " pathEditMode="relative" rAng="0" ptsTypes="AA">
                                      <p:cBhvr>
                                        <p:cTn id="42" dur="2000" fill="hold"/>
                                        <p:tgtEl>
                                          <p:spTgt spid="20"/>
                                        </p:tgtEl>
                                        <p:attrNameLst>
                                          <p:attrName>ppt_x</p:attrName>
                                          <p:attrName>ppt_y</p:attrName>
                                        </p:attrNameLst>
                                      </p:cBhvr>
                                      <p:rCtr x="-32539" y="347"/>
                                    </p:animMotion>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grpId="2" nodeType="clickEffect">
                                  <p:stCondLst>
                                    <p:cond delay="0"/>
                                  </p:stCondLst>
                                  <p:childTnLst>
                                    <p:animRot by="21600000">
                                      <p:cBhvr>
                                        <p:cTn id="46" dur="2000" fill="hold"/>
                                        <p:tgtEl>
                                          <p:spTgt spid="20"/>
                                        </p:tgtEl>
                                        <p:attrNameLst>
                                          <p:attrName>r</p:attrName>
                                        </p:attrNameLst>
                                      </p:cBhvr>
                                    </p:animRot>
                                  </p:childTnLst>
                                </p:cTn>
                              </p:par>
                              <p:par>
                                <p:cTn id="47" presetID="42" presetClass="path" presetSubtype="0" accel="50000" decel="50000" fill="hold" grpId="3" nodeType="withEffect">
                                  <p:stCondLst>
                                    <p:cond delay="0"/>
                                  </p:stCondLst>
                                  <p:childTnLst>
                                    <p:animMotion origin="layout" path="M -0.65078 0.00695 L 4.16667E-7 -3.33333E-6 " pathEditMode="relative" rAng="0" ptsTypes="AA">
                                      <p:cBhvr>
                                        <p:cTn id="48" dur="2000" fill="hold"/>
                                        <p:tgtEl>
                                          <p:spTgt spid="20"/>
                                        </p:tgtEl>
                                        <p:attrNameLst>
                                          <p:attrName>ppt_x</p:attrName>
                                          <p:attrName>ppt_y</p:attrName>
                                        </p:attrNameLst>
                                      </p:cBhvr>
                                      <p:rCtr x="32422" y="-509"/>
                                    </p:animMotion>
                                  </p:childTnLst>
                                </p:cTn>
                              </p:par>
                              <p:par>
                                <p:cTn id="49" presetID="1" presetClass="exit" presetSubtype="0" fill="hold" grpId="2" nodeType="withEffect">
                                  <p:stCondLst>
                                    <p:cond delay="0"/>
                                  </p:stCondLst>
                                  <p:childTnLst>
                                    <p:set>
                                      <p:cBhvr>
                                        <p:cTn id="50" dur="1" fill="hold">
                                          <p:stCondLst>
                                            <p:cond delay="9"/>
                                          </p:stCondLst>
                                        </p:cTn>
                                        <p:tgtEl>
                                          <p:spTgt spid="3">
                                            <p:txEl>
                                              <p:pRg st="0" end="0"/>
                                            </p:txEl>
                                          </p:spTgt>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9"/>
                                          </p:stCondLst>
                                        </p:cTn>
                                        <p:tgtEl>
                                          <p:spTgt spid="3">
                                            <p:txEl>
                                              <p:pRg st="1" end="1"/>
                                            </p:txEl>
                                          </p:spTgt>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9"/>
                                          </p:stCondLst>
                                        </p:cTn>
                                        <p:tgtEl>
                                          <p:spTgt spid="3">
                                            <p:txEl>
                                              <p:pRg st="2" end="2"/>
                                            </p:txEl>
                                          </p:spTgt>
                                        </p:tgtEl>
                                        <p:attrNameLst>
                                          <p:attrName>style.visibility</p:attrName>
                                        </p:attrNameLst>
                                      </p:cBhvr>
                                      <p:to>
                                        <p:strVal val="hidden"/>
                                      </p:to>
                                    </p:set>
                                  </p:childTnLst>
                                </p:cTn>
                              </p:par>
                              <p:par>
                                <p:cTn id="55" presetID="1" presetClass="exit" presetSubtype="0" fill="hold" grpId="2" nodeType="withEffect">
                                  <p:stCondLst>
                                    <p:cond delay="0"/>
                                  </p:stCondLst>
                                  <p:childTnLst>
                                    <p:set>
                                      <p:cBhvr>
                                        <p:cTn id="56" dur="1" fill="hold">
                                          <p:stCondLst>
                                            <p:cond delay="9"/>
                                          </p:stCondLst>
                                        </p:cTn>
                                        <p:tgtEl>
                                          <p:spTgt spid="3">
                                            <p:txEl>
                                              <p:pRg st="3" end="3"/>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9"/>
                                          </p:stCondLst>
                                        </p:cTn>
                                        <p:tgtEl>
                                          <p:spTgt spid="10"/>
                                        </p:tgtEl>
                                        <p:attrNameLst>
                                          <p:attrName>style.visibility</p:attrName>
                                        </p:attrNameLst>
                                      </p:cBhvr>
                                      <p:to>
                                        <p:strVal val="hidden"/>
                                      </p:to>
                                    </p:set>
                                  </p:childTnLst>
                                </p:cTn>
                              </p:par>
                              <p:par>
                                <p:cTn id="59" presetID="1" presetClass="exit" presetSubtype="0" fill="hold" grpId="4" nodeType="withEffect">
                                  <p:stCondLst>
                                    <p:cond delay="0"/>
                                  </p:stCondLst>
                                  <p:childTnLst>
                                    <p:set>
                                      <p:cBhvr>
                                        <p:cTn id="60" dur="1" fill="hold">
                                          <p:stCondLst>
                                            <p:cond delay="9"/>
                                          </p:stCondLst>
                                        </p:cTn>
                                        <p:tgtEl>
                                          <p:spTgt spid="20"/>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9"/>
                                          </p:stCondLst>
                                        </p:cTn>
                                        <p:tgtEl>
                                          <p:spTgt spid="2"/>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91"/>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9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0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0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02"/>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03"/>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9"/>
                                          </p:stCondLst>
                                        </p:cTn>
                                        <p:tgtEl>
                                          <p:spTgt spid="9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9"/>
                                          </p:stCondLst>
                                        </p:cTn>
                                        <p:tgtEl>
                                          <p:spTgt spid="96"/>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9"/>
                                          </p:stCondLst>
                                        </p:cTn>
                                        <p:tgtEl>
                                          <p:spTgt spid="97"/>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9"/>
                                          </p:stCondLst>
                                        </p:cTn>
                                        <p:tgtEl>
                                          <p:spTgt spid="9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9"/>
                                          </p:stCondLst>
                                        </p:cTn>
                                        <p:tgtEl>
                                          <p:spTgt spid="99"/>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9"/>
                                          </p:stCondLst>
                                        </p:cTn>
                                        <p:tgtEl>
                                          <p:spTgt spid="24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9"/>
                                          </p:stCondLst>
                                        </p:cTn>
                                        <p:tgtEl>
                                          <p:spTgt spid="31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9"/>
                                          </p:stCondLst>
                                        </p:cTn>
                                        <p:tgtEl>
                                          <p:spTgt spid="244"/>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9"/>
                                          </p:stCondLst>
                                        </p:cTn>
                                        <p:tgtEl>
                                          <p:spTgt spid="314"/>
                                        </p:tgtEl>
                                        <p:attrNameLst>
                                          <p:attrName>style.visibility</p:attrName>
                                        </p:attrNameLst>
                                      </p:cBhvr>
                                      <p:to>
                                        <p:strVal val="hidden"/>
                                      </p:to>
                                    </p:set>
                                  </p:childTnLst>
                                </p:cTn>
                              </p:par>
                              <p:par>
                                <p:cTn id="119" presetID="1" presetClass="entr" presetSubtype="0" fill="hold" grpId="0" nodeType="withEffect">
                                  <p:stCondLst>
                                    <p:cond delay="0"/>
                                  </p:stCondLst>
                                  <p:childTnLst>
                                    <p:set>
                                      <p:cBhvr>
                                        <p:cTn id="120" dur="1" fill="hold">
                                          <p:stCondLst>
                                            <p:cond delay="9"/>
                                          </p:stCondLst>
                                        </p:cTn>
                                        <p:tgtEl>
                                          <p:spTgt spid="31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9"/>
                                          </p:stCondLst>
                                        </p:cTn>
                                        <p:tgtEl>
                                          <p:spTgt spid="31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9"/>
                                          </p:stCondLst>
                                        </p:cTn>
                                        <p:tgtEl>
                                          <p:spTgt spid="316"/>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9"/>
                                          </p:stCondLst>
                                        </p:cTn>
                                        <p:tgtEl>
                                          <p:spTgt spid="315"/>
                                        </p:tgtEl>
                                        <p:attrNameLst>
                                          <p:attrName>style.visibility</p:attrName>
                                        </p:attrNameLst>
                                      </p:cBhvr>
                                      <p:to>
                                        <p:strVal val="hidden"/>
                                      </p:to>
                                    </p:set>
                                  </p:childTnLst>
                                </p:cTn>
                              </p:par>
                              <p:par>
                                <p:cTn id="129" presetID="1" presetClass="entr" presetSubtype="0" fill="hold" grpId="0" nodeType="withEffect">
                                  <p:stCondLst>
                                    <p:cond delay="0"/>
                                  </p:stCondLst>
                                  <p:childTnLst>
                                    <p:set>
                                      <p:cBhvr>
                                        <p:cTn id="130" dur="1" fill="hold">
                                          <p:stCondLst>
                                            <p:cond delay="9"/>
                                          </p:stCondLst>
                                        </p:cTn>
                                        <p:tgtEl>
                                          <p:spTgt spid="32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9"/>
                                          </p:stCondLst>
                                        </p:cTn>
                                        <p:tgtEl>
                                          <p:spTgt spid="32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9"/>
                                          </p:stCondLst>
                                        </p:cTn>
                                        <p:tgtEl>
                                          <p:spTgt spid="321"/>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9"/>
                                          </p:stCondLst>
                                        </p:cTn>
                                        <p:tgtEl>
                                          <p:spTgt spid="3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P spid="3" grpId="2" build="p"/>
      <p:bldP spid="20" grpId="0" animBg="1"/>
      <p:bldP spid="20" grpId="1" animBg="1"/>
      <p:bldP spid="20" grpId="2" animBg="1"/>
      <p:bldP spid="20" grpId="3" animBg="1"/>
      <p:bldP spid="20" grpId="4" animBg="1"/>
      <p:bldP spid="91" grpId="0"/>
      <p:bldP spid="91" grpId="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p:bldP spid="103" grpId="1"/>
      <p:bldP spid="314" grpId="0"/>
      <p:bldP spid="314" grpId="1"/>
      <p:bldP spid="320" grpId="0"/>
      <p:bldP spid="320" grpId="1"/>
      <p:bldP spid="315" grpId="0"/>
      <p:bldP spid="3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a:blip r:embed="rId2"/>
          <a:stretch>
            <a:fillRect/>
          </a:stretch>
        </p:blipFill>
        <p:spPr>
          <a:xfrm>
            <a:off x="1589" y="3219334"/>
            <a:ext cx="2018727" cy="1649826"/>
          </a:xfrm>
          <a:prstGeom prst="rect">
            <a:avLst/>
          </a:prstGeom>
        </p:spPr>
      </p:pic>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5019534"/>
            <a:ext cx="2018727" cy="1785134"/>
          </a:xfrm>
          <a:prstGeom prst="rect">
            <a:avLst/>
          </a:prstGeom>
        </p:spPr>
      </p:pic>
      <p:pic>
        <p:nvPicPr>
          <p:cNvPr id="6" name="Εικόνα 5"/>
          <p:cNvPicPr>
            <a:picLocks noChangeAspect="1"/>
          </p:cNvPicPr>
          <p:nvPr/>
        </p:nvPicPr>
        <p:blipFill>
          <a:blip r:embed="rId4"/>
          <a:stretch>
            <a:fillRect/>
          </a:stretch>
        </p:blipFill>
        <p:spPr>
          <a:xfrm>
            <a:off x="1589" y="1052737"/>
            <a:ext cx="2018727" cy="2018727"/>
          </a:xfrm>
          <a:prstGeom prst="rect">
            <a:avLst/>
          </a:prstGeom>
        </p:spPr>
      </p:pic>
      <p:sp>
        <p:nvSpPr>
          <p:cNvPr id="7" name="TextBox 6"/>
          <p:cNvSpPr txBox="1"/>
          <p:nvPr/>
        </p:nvSpPr>
        <p:spPr>
          <a:xfrm>
            <a:off x="2135560" y="1268760"/>
            <a:ext cx="2160240" cy="1569660"/>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t>Low in cost</a:t>
            </a:r>
          </a:p>
          <a:p>
            <a:pPr marL="285750" indent="-285750">
              <a:buFont typeface="Wingdings" panose="05000000000000000000" pitchFamily="2" charset="2"/>
              <a:buChar char="ü"/>
            </a:pPr>
            <a:r>
              <a:rPr lang="en-US" sz="1600" dirty="0"/>
              <a:t>Extra Energy</a:t>
            </a:r>
          </a:p>
          <a:p>
            <a:pPr marL="285750" indent="-285750">
              <a:buFont typeface="Wingdings" panose="05000000000000000000" pitchFamily="2" charset="2"/>
              <a:buChar char="ü"/>
            </a:pPr>
            <a:r>
              <a:rPr lang="en-US" sz="1600" dirty="0"/>
              <a:t>More Power</a:t>
            </a:r>
          </a:p>
          <a:p>
            <a:pPr marL="285750" indent="-285750">
              <a:buFont typeface="Wingdings" panose="05000000000000000000" pitchFamily="2" charset="2"/>
              <a:buChar char="ü"/>
            </a:pPr>
            <a:r>
              <a:rPr lang="en-US" sz="1600" dirty="0"/>
              <a:t>Less efficient</a:t>
            </a:r>
          </a:p>
          <a:p>
            <a:pPr marL="285750" indent="-285750">
              <a:buFont typeface="Wingdings" panose="05000000000000000000" pitchFamily="2" charset="2"/>
              <a:buChar char="ü"/>
            </a:pPr>
            <a:r>
              <a:rPr lang="en-US" sz="1600" dirty="0"/>
              <a:t>Less space requires</a:t>
            </a:r>
          </a:p>
          <a:p>
            <a:pPr marL="285750" indent="-285750">
              <a:buFont typeface="Wingdings" panose="05000000000000000000" pitchFamily="2" charset="2"/>
              <a:buChar char="ü"/>
            </a:pPr>
            <a:r>
              <a:rPr lang="en-US" sz="1600" dirty="0"/>
              <a:t>Low weight (plastic) </a:t>
            </a:r>
            <a:endParaRPr lang="el-GR" sz="1600" dirty="0"/>
          </a:p>
        </p:txBody>
      </p:sp>
      <p:sp>
        <p:nvSpPr>
          <p:cNvPr id="8" name="TextBox 7"/>
          <p:cNvSpPr txBox="1"/>
          <p:nvPr/>
        </p:nvSpPr>
        <p:spPr>
          <a:xfrm>
            <a:off x="2131605" y="3259417"/>
            <a:ext cx="3672408" cy="1569660"/>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t>Low in cost</a:t>
            </a:r>
          </a:p>
          <a:p>
            <a:pPr marL="285750" indent="-285750">
              <a:buFont typeface="Wingdings" panose="05000000000000000000" pitchFamily="2" charset="2"/>
              <a:buChar char="ü"/>
            </a:pPr>
            <a:r>
              <a:rPr lang="en-US" sz="1600" dirty="0"/>
              <a:t>More thrust because of the length of blades</a:t>
            </a:r>
          </a:p>
          <a:p>
            <a:pPr marL="285750" indent="-285750">
              <a:buFont typeface="Wingdings" panose="05000000000000000000" pitchFamily="2" charset="2"/>
              <a:buChar char="ü"/>
            </a:pPr>
            <a:r>
              <a:rPr lang="en-US" sz="1600" dirty="0"/>
              <a:t>More efficient</a:t>
            </a:r>
          </a:p>
          <a:p>
            <a:pPr marL="285750" indent="-285750">
              <a:buFont typeface="Wingdings" panose="05000000000000000000" pitchFamily="2" charset="2"/>
              <a:buChar char="ü"/>
            </a:pPr>
            <a:r>
              <a:rPr lang="en-US" sz="1600" dirty="0"/>
              <a:t>More space requires</a:t>
            </a:r>
          </a:p>
          <a:p>
            <a:pPr marL="285750" indent="-285750">
              <a:buFont typeface="Wingdings" panose="05000000000000000000" pitchFamily="2" charset="2"/>
              <a:buChar char="ü"/>
            </a:pPr>
            <a:r>
              <a:rPr lang="en-US" sz="1600" dirty="0"/>
              <a:t>Low weight ( Carbon )</a:t>
            </a:r>
            <a:endParaRPr lang="el-GR" sz="1600" dirty="0"/>
          </a:p>
        </p:txBody>
      </p:sp>
      <p:sp>
        <p:nvSpPr>
          <p:cNvPr id="9" name="TextBox 8"/>
          <p:cNvSpPr txBox="1"/>
          <p:nvPr/>
        </p:nvSpPr>
        <p:spPr>
          <a:xfrm>
            <a:off x="2138324" y="5127271"/>
            <a:ext cx="3672408" cy="1569660"/>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t>Low in cost</a:t>
            </a:r>
          </a:p>
          <a:p>
            <a:pPr marL="285750" indent="-285750">
              <a:buFont typeface="Wingdings" panose="05000000000000000000" pitchFamily="2" charset="2"/>
              <a:buChar char="ü"/>
            </a:pPr>
            <a:r>
              <a:rPr lang="en-US" sz="1600" dirty="0"/>
              <a:t>More thrust because of the length of blades</a:t>
            </a:r>
          </a:p>
          <a:p>
            <a:pPr marL="285750" indent="-285750">
              <a:buFont typeface="Wingdings" panose="05000000000000000000" pitchFamily="2" charset="2"/>
              <a:buChar char="ü"/>
            </a:pPr>
            <a:r>
              <a:rPr lang="en-US" sz="1600" dirty="0"/>
              <a:t>More efficient and power-full</a:t>
            </a:r>
          </a:p>
          <a:p>
            <a:pPr marL="285750" indent="-285750">
              <a:buFont typeface="Wingdings" panose="05000000000000000000" pitchFamily="2" charset="2"/>
              <a:buChar char="ü"/>
            </a:pPr>
            <a:r>
              <a:rPr lang="en-US" sz="1600" dirty="0"/>
              <a:t>More space requires</a:t>
            </a:r>
          </a:p>
          <a:p>
            <a:pPr marL="285750" indent="-285750">
              <a:buFont typeface="Wingdings" panose="05000000000000000000" pitchFamily="2" charset="2"/>
              <a:buChar char="ü"/>
            </a:pPr>
            <a:r>
              <a:rPr lang="en-US" sz="1600" dirty="0"/>
              <a:t>Low weight ( plastic )</a:t>
            </a:r>
            <a:endParaRPr lang="el-GR" sz="1600" dirty="0"/>
          </a:p>
        </p:txBody>
      </p:sp>
      <p:sp>
        <p:nvSpPr>
          <p:cNvPr id="10" name="TextBox 9"/>
          <p:cNvSpPr txBox="1"/>
          <p:nvPr/>
        </p:nvSpPr>
        <p:spPr>
          <a:xfrm>
            <a:off x="7108853" y="1268760"/>
            <a:ext cx="36004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Materials &amp; Cost</a:t>
            </a:r>
            <a:endParaRPr lang="el-GR" sz="2800" dirty="0"/>
          </a:p>
        </p:txBody>
      </p:sp>
      <p:graphicFrame>
        <p:nvGraphicFramePr>
          <p:cNvPr id="11" name="Πίνακας 10"/>
          <p:cNvGraphicFramePr>
            <a:graphicFrameLocks noGrp="1"/>
          </p:cNvGraphicFramePr>
          <p:nvPr>
            <p:extLst>
              <p:ext uri="{D42A27DB-BD31-4B8C-83A1-F6EECF244321}">
                <p14:modId xmlns:p14="http://schemas.microsoft.com/office/powerpoint/2010/main" val="3187263304"/>
              </p:ext>
            </p:extLst>
          </p:nvPr>
        </p:nvGraphicFramePr>
        <p:xfrm>
          <a:off x="5663952" y="1923330"/>
          <a:ext cx="6336705" cy="3096203"/>
        </p:xfrm>
        <a:graphic>
          <a:graphicData uri="http://schemas.openxmlformats.org/drawingml/2006/table">
            <a:tbl>
              <a:tblPr firstRow="1" bandRow="1">
                <a:tableStyleId>{5C22544A-7EE6-4342-B048-85BDC9FD1C3A}</a:tableStyleId>
              </a:tblPr>
              <a:tblGrid>
                <a:gridCol w="2112235">
                  <a:extLst>
                    <a:ext uri="{9D8B030D-6E8A-4147-A177-3AD203B41FA5}">
                      <a16:colId xmlns:a16="http://schemas.microsoft.com/office/drawing/2014/main" xmlns="" val="1831903492"/>
                    </a:ext>
                  </a:extLst>
                </a:gridCol>
                <a:gridCol w="2112235">
                  <a:extLst>
                    <a:ext uri="{9D8B030D-6E8A-4147-A177-3AD203B41FA5}">
                      <a16:colId xmlns:a16="http://schemas.microsoft.com/office/drawing/2014/main" xmlns="" val="2942257438"/>
                    </a:ext>
                  </a:extLst>
                </a:gridCol>
                <a:gridCol w="2112235">
                  <a:extLst>
                    <a:ext uri="{9D8B030D-6E8A-4147-A177-3AD203B41FA5}">
                      <a16:colId xmlns:a16="http://schemas.microsoft.com/office/drawing/2014/main" xmlns="" val="1444283599"/>
                    </a:ext>
                  </a:extLst>
                </a:gridCol>
              </a:tblGrid>
              <a:tr h="442343">
                <a:tc>
                  <a:txBody>
                    <a:bodyPr/>
                    <a:lstStyle/>
                    <a:p>
                      <a:r>
                        <a:rPr lang="en-US" dirty="0"/>
                        <a:t>Materials</a:t>
                      </a:r>
                      <a:endParaRPr lang="el-GR" dirty="0"/>
                    </a:p>
                  </a:txBody>
                  <a:tcPr/>
                </a:tc>
                <a:tc>
                  <a:txBody>
                    <a:bodyPr/>
                    <a:lstStyle/>
                    <a:p>
                      <a:r>
                        <a:rPr lang="en-US" dirty="0"/>
                        <a:t>Thickness</a:t>
                      </a:r>
                      <a:endParaRPr lang="el-GR" dirty="0"/>
                    </a:p>
                  </a:txBody>
                  <a:tcPr/>
                </a:tc>
                <a:tc>
                  <a:txBody>
                    <a:bodyPr/>
                    <a:lstStyle/>
                    <a:p>
                      <a:r>
                        <a:rPr lang="en-US" dirty="0"/>
                        <a:t>Cost</a:t>
                      </a:r>
                      <a:endParaRPr lang="el-GR" dirty="0"/>
                    </a:p>
                  </a:txBody>
                  <a:tcPr/>
                </a:tc>
                <a:extLst>
                  <a:ext uri="{0D108BD9-81ED-4DB2-BD59-A6C34878D82A}">
                    <a16:rowId xmlns:a16="http://schemas.microsoft.com/office/drawing/2014/main" xmlns="" val="1190529381"/>
                  </a:ext>
                </a:extLst>
              </a:tr>
              <a:tr h="589725">
                <a:tc>
                  <a:txBody>
                    <a:bodyPr/>
                    <a:lstStyle/>
                    <a:p>
                      <a:r>
                        <a:rPr lang="en-US" dirty="0" err="1"/>
                        <a:t>Aluminium</a:t>
                      </a:r>
                      <a:r>
                        <a:rPr lang="en-US" dirty="0"/>
                        <a:t> sheet</a:t>
                      </a:r>
                      <a:endParaRPr lang="el-GR" dirty="0"/>
                    </a:p>
                  </a:txBody>
                  <a:tcPr/>
                </a:tc>
                <a:tc>
                  <a:txBody>
                    <a:bodyPr/>
                    <a:lstStyle/>
                    <a:p>
                      <a:r>
                        <a:rPr lang="en-US" dirty="0"/>
                        <a:t>0.9mm</a:t>
                      </a:r>
                      <a:endParaRPr lang="el-GR" dirty="0"/>
                    </a:p>
                  </a:txBody>
                  <a:tcPr/>
                </a:tc>
                <a:tc>
                  <a:txBody>
                    <a:bodyPr/>
                    <a:lstStyle/>
                    <a:p>
                      <a:r>
                        <a:rPr lang="en-US" dirty="0"/>
                        <a:t> £11/m</a:t>
                      </a:r>
                      <a:r>
                        <a:rPr lang="en-US" baseline="30000" dirty="0"/>
                        <a:t>2</a:t>
                      </a:r>
                      <a:endParaRPr lang="el-GR" baseline="30000" dirty="0"/>
                    </a:p>
                  </a:txBody>
                  <a:tcPr/>
                </a:tc>
                <a:extLst>
                  <a:ext uri="{0D108BD9-81ED-4DB2-BD59-A6C34878D82A}">
                    <a16:rowId xmlns:a16="http://schemas.microsoft.com/office/drawing/2014/main" xmlns="" val="3206337935"/>
                  </a:ext>
                </a:extLst>
              </a:tr>
              <a:tr h="589725">
                <a:tc>
                  <a:txBody>
                    <a:bodyPr/>
                    <a:lstStyle/>
                    <a:p>
                      <a:r>
                        <a:rPr lang="en-US" dirty="0"/>
                        <a:t>MDF</a:t>
                      </a:r>
                      <a:endParaRPr lang="el-GR" dirty="0"/>
                    </a:p>
                  </a:txBody>
                  <a:tcPr/>
                </a:tc>
                <a:tc>
                  <a:txBody>
                    <a:bodyPr/>
                    <a:lstStyle/>
                    <a:p>
                      <a:r>
                        <a:rPr lang="en-US" dirty="0"/>
                        <a:t>3.6mm</a:t>
                      </a:r>
                      <a:endParaRPr lang="el-GR" dirty="0"/>
                    </a:p>
                  </a:txBody>
                  <a:tcPr/>
                </a:tc>
                <a:tc>
                  <a:txBody>
                    <a:bodyPr/>
                    <a:lstStyle/>
                    <a:p>
                      <a:r>
                        <a:rPr lang="en-GB" sz="2400" dirty="0">
                          <a:effectLst/>
                        </a:rPr>
                        <a:t>£3/m</a:t>
                      </a:r>
                      <a:r>
                        <a:rPr lang="en-GB" sz="2400" baseline="30000" dirty="0">
                          <a:effectLst/>
                        </a:rPr>
                        <a:t>2</a:t>
                      </a:r>
                      <a:endParaRPr lang="el-GR" dirty="0"/>
                    </a:p>
                  </a:txBody>
                  <a:tcPr/>
                </a:tc>
                <a:extLst>
                  <a:ext uri="{0D108BD9-81ED-4DB2-BD59-A6C34878D82A}">
                    <a16:rowId xmlns:a16="http://schemas.microsoft.com/office/drawing/2014/main" xmlns="" val="3224895783"/>
                  </a:ext>
                </a:extLst>
              </a:tr>
              <a:tr h="884685">
                <a:tc>
                  <a:txBody>
                    <a:bodyPr/>
                    <a:lstStyle/>
                    <a:p>
                      <a:r>
                        <a:rPr lang="en-US" dirty="0"/>
                        <a:t>Carbon Fiber</a:t>
                      </a:r>
                      <a:endParaRPr lang="el-GR" dirty="0"/>
                    </a:p>
                  </a:txBody>
                  <a:tcPr/>
                </a:tc>
                <a:tc>
                  <a:txBody>
                    <a:bodyPr/>
                    <a:lstStyle/>
                    <a:p>
                      <a:r>
                        <a:rPr lang="en-US" dirty="0"/>
                        <a:t>0.75mm</a:t>
                      </a:r>
                      <a:endParaRPr lang="el-GR" dirty="0"/>
                    </a:p>
                  </a:txBody>
                  <a:tcPr/>
                </a:tc>
                <a:tc>
                  <a:txBody>
                    <a:bodyPr/>
                    <a:lstStyle/>
                    <a:p>
                      <a:r>
                        <a:rPr lang="en-GB" sz="2400" kern="1200" dirty="0">
                          <a:effectLst/>
                        </a:rPr>
                        <a:t>£</a:t>
                      </a:r>
                      <a:r>
                        <a:rPr lang="en-US" dirty="0"/>
                        <a:t>61.15/300mm x 300mm</a:t>
                      </a:r>
                      <a:r>
                        <a:rPr lang="en-US" baseline="0" dirty="0"/>
                        <a:t> x 0.75mm</a:t>
                      </a:r>
                      <a:endParaRPr lang="el-GR" dirty="0"/>
                    </a:p>
                  </a:txBody>
                  <a:tcPr/>
                </a:tc>
                <a:extLst>
                  <a:ext uri="{0D108BD9-81ED-4DB2-BD59-A6C34878D82A}">
                    <a16:rowId xmlns:a16="http://schemas.microsoft.com/office/drawing/2014/main" xmlns="" val="3644989469"/>
                  </a:ext>
                </a:extLst>
              </a:tr>
              <a:tr h="589725">
                <a:tc>
                  <a:txBody>
                    <a:bodyPr/>
                    <a:lstStyle/>
                    <a:p>
                      <a:r>
                        <a:rPr lang="en-US" dirty="0" err="1"/>
                        <a:t>Craftfoam</a:t>
                      </a:r>
                      <a:r>
                        <a:rPr lang="en-US" dirty="0"/>
                        <a:t> Blue</a:t>
                      </a:r>
                      <a:endParaRPr lang="el-GR" dirty="0"/>
                    </a:p>
                  </a:txBody>
                  <a:tcPr/>
                </a:tc>
                <a:tc>
                  <a:txBody>
                    <a:bodyPr/>
                    <a:lstStyle/>
                    <a:p>
                      <a:r>
                        <a:rPr lang="en-US" dirty="0"/>
                        <a:t>25mm</a:t>
                      </a:r>
                      <a:endParaRPr lang="el-GR" dirty="0"/>
                    </a:p>
                  </a:txBody>
                  <a:tcPr/>
                </a:tc>
                <a:tc>
                  <a:txBody>
                    <a:bodyPr/>
                    <a:lstStyle/>
                    <a:p>
                      <a:r>
                        <a:rPr lang="en-GB" sz="2400" kern="1200" dirty="0">
                          <a:effectLst/>
                        </a:rPr>
                        <a:t>£12/m</a:t>
                      </a:r>
                      <a:r>
                        <a:rPr lang="en-GB" sz="2400" kern="1200" baseline="30000" dirty="0">
                          <a:effectLst/>
                        </a:rPr>
                        <a:t>2</a:t>
                      </a:r>
                      <a:endParaRPr lang="el-GR" dirty="0"/>
                    </a:p>
                  </a:txBody>
                  <a:tcPr/>
                </a:tc>
                <a:extLst>
                  <a:ext uri="{0D108BD9-81ED-4DB2-BD59-A6C34878D82A}">
                    <a16:rowId xmlns:a16="http://schemas.microsoft.com/office/drawing/2014/main" xmlns="" val="2172752419"/>
                  </a:ext>
                </a:extLst>
              </a:tr>
            </a:tbl>
          </a:graphicData>
        </a:graphic>
      </p:graphicFrame>
      <p:sp>
        <p:nvSpPr>
          <p:cNvPr id="12" name="TextBox 11"/>
          <p:cNvSpPr txBox="1"/>
          <p:nvPr/>
        </p:nvSpPr>
        <p:spPr>
          <a:xfrm>
            <a:off x="5810732" y="5498815"/>
            <a:ext cx="6196642" cy="830997"/>
          </a:xfrm>
          <a:prstGeom prst="rect">
            <a:avLst/>
          </a:prstGeom>
          <a:noFill/>
        </p:spPr>
        <p:txBody>
          <a:bodyPr wrap="square" rtlCol="0">
            <a:spAutoFit/>
          </a:bodyPr>
          <a:lstStyle/>
          <a:p>
            <a:r>
              <a:rPr lang="en-US" sz="1600" i="1" dirty="0"/>
              <a:t>For the main body of the hovercraft I would recommend </a:t>
            </a:r>
            <a:r>
              <a:rPr lang="en-US" sz="1600" i="1" dirty="0" err="1"/>
              <a:t>Craftfoam</a:t>
            </a:r>
            <a:r>
              <a:rPr lang="en-US" sz="1600" i="1" dirty="0"/>
              <a:t> Blue as it is very light material with </a:t>
            </a:r>
            <a:r>
              <a:rPr lang="en-US" sz="1600" i="1" dirty="0" err="1"/>
              <a:t>Aluminium</a:t>
            </a:r>
            <a:r>
              <a:rPr lang="en-US" sz="1600" i="1" dirty="0"/>
              <a:t> sheet in order not to brake from the load. </a:t>
            </a:r>
            <a:endParaRPr lang="el-GR" sz="1600" i="1" dirty="0"/>
          </a:p>
        </p:txBody>
      </p:sp>
      <p:sp>
        <p:nvSpPr>
          <p:cNvPr id="13" name="TextBox 12"/>
          <p:cNvSpPr txBox="1"/>
          <p:nvPr/>
        </p:nvSpPr>
        <p:spPr>
          <a:xfrm>
            <a:off x="260981" y="375102"/>
            <a:ext cx="5909397" cy="707886"/>
          </a:xfrm>
          <a:prstGeom prst="rect">
            <a:avLst/>
          </a:prstGeom>
          <a:noFill/>
        </p:spPr>
        <p:txBody>
          <a:bodyPr wrap="square" rtlCol="0">
            <a:spAutoFit/>
          </a:bodyPr>
          <a:lstStyle/>
          <a:p>
            <a:r>
              <a:rPr lang="en-US" sz="4000" b="1" dirty="0"/>
              <a:t>Rotors, Fans &amp; Materials</a:t>
            </a:r>
            <a:endParaRPr lang="el-GR" sz="4000" b="1" dirty="0"/>
          </a:p>
        </p:txBody>
      </p:sp>
      <p:sp>
        <p:nvSpPr>
          <p:cNvPr id="18" name="Αριστερό βέλος 17"/>
          <p:cNvSpPr/>
          <p:nvPr/>
        </p:nvSpPr>
        <p:spPr>
          <a:xfrm>
            <a:off x="2567608" y="5669452"/>
            <a:ext cx="1944216" cy="740571"/>
          </a:xfrm>
          <a:prstGeom prst="leftArrow">
            <a:avLst/>
          </a:prstGeom>
          <a:solidFill>
            <a:srgbClr val="FF0000"/>
          </a:solidFill>
          <a:ln>
            <a:solidFill>
              <a:srgbClr val="FF0000"/>
            </a:solidFill>
          </a:ln>
          <a:effectLst>
            <a:glow rad="228600">
              <a:schemeClr val="accent5">
                <a:satMod val="175000"/>
                <a:alpha val="40000"/>
              </a:schemeClr>
            </a:glow>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el-GR" sz="28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9" name="Δεξί βέλος 18"/>
          <p:cNvSpPr/>
          <p:nvPr/>
        </p:nvSpPr>
        <p:spPr>
          <a:xfrm>
            <a:off x="4511824" y="4588886"/>
            <a:ext cx="1008112" cy="347929"/>
          </a:xfrm>
          <a:prstGeom prst="rightArrow">
            <a:avLst/>
          </a:prstGeom>
          <a:solidFill>
            <a:srgbClr val="FF0000"/>
          </a:solid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2800"/>
          </a:p>
        </p:txBody>
      </p:sp>
      <p:sp>
        <p:nvSpPr>
          <p:cNvPr id="16" name="TextBox 15"/>
          <p:cNvSpPr txBox="1"/>
          <p:nvPr/>
        </p:nvSpPr>
        <p:spPr>
          <a:xfrm>
            <a:off x="0" y="59086"/>
            <a:ext cx="9248362" cy="369332"/>
          </a:xfrm>
          <a:prstGeom prst="rect">
            <a:avLst/>
          </a:prstGeom>
          <a:noFill/>
        </p:spPr>
        <p:txBody>
          <a:bodyPr wrap="square" rtlCol="0">
            <a:spAutoFit/>
          </a:bodyPr>
          <a:lstStyle/>
          <a:p>
            <a:r>
              <a:rPr lang="en-GB" dirty="0" smtClean="0"/>
              <a:t>Design Engineer – </a:t>
            </a:r>
            <a:r>
              <a:rPr lang="en-US" dirty="0" smtClean="0"/>
              <a:t>Alexandros </a:t>
            </a:r>
            <a:r>
              <a:rPr lang="en-US" dirty="0" err="1" smtClean="0"/>
              <a:t>Iakovos</a:t>
            </a:r>
            <a:r>
              <a:rPr lang="en-US" dirty="0" smtClean="0"/>
              <a:t> </a:t>
            </a:r>
            <a:r>
              <a:rPr lang="en-US" dirty="0" err="1" smtClean="0"/>
              <a:t>Agrafiotis</a:t>
            </a:r>
            <a:endParaRPr lang="en-GB" dirty="0"/>
          </a:p>
        </p:txBody>
      </p:sp>
    </p:spTree>
    <p:extLst>
      <p:ext uri="{BB962C8B-B14F-4D97-AF65-F5344CB8AC3E}">
        <p14:creationId xmlns:p14="http://schemas.microsoft.com/office/powerpoint/2010/main" val="176237466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1000" fill="hold"/>
                                        <p:tgtEl>
                                          <p:spTgt spid="10"/>
                                        </p:tgtEl>
                                        <p:attrNameLst>
                                          <p:attrName>ppt_w</p:attrName>
                                        </p:attrNameLst>
                                      </p:cBhvr>
                                      <p:tavLst>
                                        <p:tav tm="0">
                                          <p:val>
                                            <p:fltVal val="0"/>
                                          </p:val>
                                        </p:tav>
                                        <p:tav tm="100000">
                                          <p:val>
                                            <p:strVal val="#ppt_w"/>
                                          </p:val>
                                        </p:tav>
                                      </p:tavLst>
                                    </p:anim>
                                    <p:anim calcmode="lin" valueType="num">
                                      <p:cBhvr>
                                        <p:cTn id="48" dur="1000" fill="hold"/>
                                        <p:tgtEl>
                                          <p:spTgt spid="10"/>
                                        </p:tgtEl>
                                        <p:attrNameLst>
                                          <p:attrName>ppt_h</p:attrName>
                                        </p:attrNameLst>
                                      </p:cBhvr>
                                      <p:tavLst>
                                        <p:tav tm="0">
                                          <p:val>
                                            <p:fltVal val="0"/>
                                          </p:val>
                                        </p:tav>
                                        <p:tav tm="100000">
                                          <p:val>
                                            <p:strVal val="#ppt_h"/>
                                          </p:val>
                                        </p:tav>
                                      </p:tavLst>
                                    </p:anim>
                                    <p:anim calcmode="lin" valueType="num">
                                      <p:cBhvr>
                                        <p:cTn id="49" dur="1000" fill="hold"/>
                                        <p:tgtEl>
                                          <p:spTgt spid="10"/>
                                        </p:tgtEl>
                                        <p:attrNameLst>
                                          <p:attrName>style.rotation</p:attrName>
                                        </p:attrNameLst>
                                      </p:cBhvr>
                                      <p:tavLst>
                                        <p:tav tm="0">
                                          <p:val>
                                            <p:fltVal val="90"/>
                                          </p:val>
                                        </p:tav>
                                        <p:tav tm="100000">
                                          <p:val>
                                            <p:fltVal val="0"/>
                                          </p:val>
                                        </p:tav>
                                      </p:tavLst>
                                    </p:anim>
                                    <p:animEffect transition="in" filter="fade">
                                      <p:cBhvr>
                                        <p:cTn id="50" dur="10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randombar(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heel(1)">
                                      <p:cBhvr>
                                        <p:cTn id="60" dur="20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3"/>
          <a:stretch>
            <a:fillRect/>
          </a:stretch>
        </p:blipFill>
        <p:spPr>
          <a:xfrm>
            <a:off x="10211187" y="5090435"/>
            <a:ext cx="1987336" cy="1987336"/>
          </a:xfrm>
          <a:prstGeom prst="rect">
            <a:avLst/>
          </a:prstGeom>
        </p:spPr>
      </p:pic>
      <p:pic>
        <p:nvPicPr>
          <p:cNvPr id="26" name="图片 25"/>
          <p:cNvPicPr>
            <a:picLocks noChangeAspect="1"/>
          </p:cNvPicPr>
          <p:nvPr/>
        </p:nvPicPr>
        <p:blipFill>
          <a:blip r:embed="rId4"/>
          <a:stretch>
            <a:fillRect/>
          </a:stretch>
        </p:blipFill>
        <p:spPr>
          <a:xfrm>
            <a:off x="9575431" y="4198888"/>
            <a:ext cx="1400218" cy="1449177"/>
          </a:xfrm>
          <a:prstGeom prst="rect">
            <a:avLst/>
          </a:prstGeom>
        </p:spPr>
      </p:pic>
      <p:pic>
        <p:nvPicPr>
          <p:cNvPr id="28" name="图片 27"/>
          <p:cNvPicPr>
            <a:picLocks noChangeAspect="1"/>
          </p:cNvPicPr>
          <p:nvPr/>
        </p:nvPicPr>
        <p:blipFill>
          <a:blip r:embed="rId5"/>
          <a:stretch>
            <a:fillRect/>
          </a:stretch>
        </p:blipFill>
        <p:spPr>
          <a:xfrm>
            <a:off x="10834884" y="3790833"/>
            <a:ext cx="1374201" cy="1364485"/>
          </a:xfrm>
          <a:prstGeom prst="rect">
            <a:avLst/>
          </a:prstGeom>
        </p:spPr>
      </p:pic>
      <p:pic>
        <p:nvPicPr>
          <p:cNvPr id="27" name="图片 26"/>
          <p:cNvPicPr>
            <a:picLocks noChangeAspect="1"/>
          </p:cNvPicPr>
          <p:nvPr/>
        </p:nvPicPr>
        <p:blipFill>
          <a:blip r:embed="rId6"/>
          <a:stretch>
            <a:fillRect/>
          </a:stretch>
        </p:blipFill>
        <p:spPr>
          <a:xfrm>
            <a:off x="8923494" y="739517"/>
            <a:ext cx="1671306" cy="1671306"/>
          </a:xfrm>
          <a:prstGeom prst="rect">
            <a:avLst/>
          </a:prstGeom>
        </p:spPr>
      </p:pic>
      <p:cxnSp>
        <p:nvCxnSpPr>
          <p:cNvPr id="8" name="肘形连接符 7"/>
          <p:cNvCxnSpPr/>
          <p:nvPr/>
        </p:nvCxnSpPr>
        <p:spPr>
          <a:xfrm>
            <a:off x="432997" y="3778523"/>
            <a:ext cx="2114327" cy="2004378"/>
          </a:xfrm>
          <a:prstGeom prst="bentConnector3">
            <a:avLst>
              <a:gd name="adj1" fmla="val 61585"/>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endCxn id="31" idx="1"/>
          </p:cNvCxnSpPr>
          <p:nvPr/>
        </p:nvCxnSpPr>
        <p:spPr>
          <a:xfrm flipV="1">
            <a:off x="201567" y="1916751"/>
            <a:ext cx="2269114" cy="1831924"/>
          </a:xfrm>
          <a:prstGeom prst="bentConnector3">
            <a:avLst>
              <a:gd name="adj1" fmla="val 67584"/>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本框 4"/>
              <p:cNvSpPr txBox="1"/>
              <p:nvPr/>
            </p:nvSpPr>
            <p:spPr>
              <a:xfrm flipH="1">
                <a:off x="49780" y="2674559"/>
                <a:ext cx="1416112" cy="1846659"/>
              </a:xfrm>
              <a:prstGeom prst="rect">
                <a:avLst/>
              </a:prstGeom>
              <a:solidFill>
                <a:schemeClr val="accent6">
                  <a:lumMod val="40000"/>
                  <a:lumOff val="60000"/>
                </a:schemeClr>
              </a:solidFill>
              <a:ln>
                <a:noFill/>
              </a:ln>
            </p:spPr>
            <p:txBody>
              <a:bodyPr wrap="square" rtlCol="0">
                <a:spAutoFit/>
              </a:bodyPr>
              <a:lstStyle/>
              <a:p>
                <a:pPr algn="ctr"/>
                <a:r>
                  <a:rPr kumimoji="1" lang="en-US" altLang="zh-CN" sz="2400" dirty="0" smtClean="0"/>
                  <a:t>BATTERY</a:t>
                </a:r>
                <a:endParaRPr kumimoji="1" lang="zh-CN" altLang="en-US" sz="2400" dirty="0" smtClean="0"/>
              </a:p>
              <a:p>
                <a:r>
                  <a:rPr lang="zh-CN" altLang="en-US" sz="900" dirty="0"/>
                  <a:t>● </a:t>
                </a:r>
                <a:r>
                  <a:rPr kumimoji="1" lang="en-US" altLang="zh-CN" dirty="0" smtClean="0"/>
                  <a:t>2600mAh</a:t>
                </a:r>
                <a:endParaRPr kumimoji="1" lang="zh-CN" altLang="en-US" dirty="0" smtClean="0"/>
              </a:p>
              <a:p>
                <a:r>
                  <a:rPr lang="zh-CN" altLang="en-US" sz="900" dirty="0" smtClean="0"/>
                  <a:t>● </a:t>
                </a:r>
                <a:r>
                  <a:rPr kumimoji="1" lang="en-US" altLang="zh-CN" dirty="0" smtClean="0"/>
                  <a:t>28.8Wh</a:t>
                </a:r>
                <a:endParaRPr kumimoji="1" lang="zh-CN" altLang="en-US" dirty="0" smtClean="0"/>
              </a:p>
              <a:p>
                <a:r>
                  <a:rPr lang="zh-CN" altLang="en-US" sz="900" dirty="0" smtClean="0"/>
                  <a:t>● </a:t>
                </a:r>
                <a:r>
                  <a:rPr lang="en-US" altLang="zh-CN" dirty="0" smtClean="0"/>
                  <a:t>11.1V</a:t>
                </a:r>
              </a:p>
              <a:p>
                <a:r>
                  <a:rPr lang="zh-CN" altLang="en-US" sz="900" dirty="0" smtClean="0"/>
                  <a:t>●</a:t>
                </a:r>
                <a:r>
                  <a:rPr lang="zh-CN" altLang="en-US" dirty="0" smtClean="0"/>
                  <a:t> </a:t>
                </a:r>
                <a14:m>
                  <m:oMath xmlns:m="http://schemas.openxmlformats.org/officeDocument/2006/math">
                    <m:sSub>
                      <m:sSubPr>
                        <m:ctrlPr>
                          <a:rPr lang="en-US" altLang="zh-CN" i="1">
                            <a:latin typeface="Cambria Math" charset="0"/>
                          </a:rPr>
                        </m:ctrlPr>
                      </m:sSubPr>
                      <m:e>
                        <m:r>
                          <a:rPr lang="en-US" altLang="zh-CN" i="1">
                            <a:latin typeface="Cambria Math" charset="0"/>
                          </a:rPr>
                          <m:t>𝐼</m:t>
                        </m:r>
                      </m:e>
                      <m:sub>
                        <m:r>
                          <a:rPr lang="en-US" altLang="zh-CN" i="1">
                            <a:latin typeface="Cambria Math" charset="0"/>
                          </a:rPr>
                          <m:t>𝑚𝑎𝑥</m:t>
                        </m:r>
                      </m:sub>
                    </m:sSub>
                    <m:r>
                      <a:rPr lang="en-US" altLang="zh-CN" b="0" i="0" smtClean="0">
                        <a:latin typeface="Cambria Math" charset="0"/>
                      </a:rPr>
                      <m:t>:</m:t>
                    </m:r>
                  </m:oMath>
                </a14:m>
                <a:r>
                  <a:rPr lang="en-US" altLang="zh-CN" dirty="0" smtClean="0"/>
                  <a:t> 5.2A</a:t>
                </a:r>
                <a:endParaRPr kumimoji="1" lang="zh-CN" altLang="en-US" dirty="0"/>
              </a:p>
              <a:p>
                <a:r>
                  <a:rPr lang="zh-CN" altLang="en-US" sz="900" dirty="0" smtClean="0"/>
                  <a:t>●</a:t>
                </a:r>
                <a:r>
                  <a:rPr lang="en-US" altLang="zh-CN" dirty="0" smtClean="0"/>
                  <a:t>Chargeable</a:t>
                </a:r>
                <a:endParaRPr lang="zh-CN" altLang="en-US" dirty="0" smtClean="0"/>
              </a:p>
            </p:txBody>
          </p:sp>
        </mc:Choice>
        <mc:Fallback xmlns="">
          <p:sp>
            <p:nvSpPr>
              <p:cNvPr id="5" name="文本框 4"/>
              <p:cNvSpPr txBox="1">
                <a:spLocks noRot="1" noChangeAspect="1" noMove="1" noResize="1" noEditPoints="1" noAdjustHandles="1" noChangeArrowheads="1" noChangeShapeType="1" noTextEdit="1"/>
              </p:cNvSpPr>
              <p:nvPr/>
            </p:nvSpPr>
            <p:spPr>
              <a:xfrm flipH="1">
                <a:off x="49780" y="2674559"/>
                <a:ext cx="1416112" cy="1846659"/>
              </a:xfrm>
              <a:prstGeom prst="rect">
                <a:avLst/>
              </a:prstGeom>
              <a:blipFill rotWithShape="0">
                <a:blip r:embed="rId7"/>
                <a:stretch>
                  <a:fillRect l="-862" t="-2640" r="-862" b="-4290"/>
                </a:stretch>
              </a:blipFill>
              <a:ln>
                <a:noFill/>
              </a:ln>
            </p:spPr>
            <p:txBody>
              <a:bodyPr/>
              <a:lstStyle/>
              <a:p>
                <a:r>
                  <a:rPr lang="zh-CN" altLang="en-US">
                    <a:noFill/>
                  </a:rPr>
                  <a:t> </a:t>
                </a:r>
              </a:p>
            </p:txBody>
          </p:sp>
        </mc:Fallback>
      </mc:AlternateContent>
      <p:cxnSp>
        <p:nvCxnSpPr>
          <p:cNvPr id="10" name="直线箭头连接符 9"/>
          <p:cNvCxnSpPr/>
          <p:nvPr/>
        </p:nvCxnSpPr>
        <p:spPr>
          <a:xfrm>
            <a:off x="1737526" y="4568857"/>
            <a:ext cx="51581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70681" y="1593585"/>
            <a:ext cx="930063" cy="646331"/>
          </a:xfrm>
          <a:prstGeom prst="rect">
            <a:avLst/>
          </a:prstGeom>
          <a:noFill/>
        </p:spPr>
        <p:txBody>
          <a:bodyPr wrap="none" rtlCol="0">
            <a:spAutoFit/>
          </a:bodyPr>
          <a:lstStyle/>
          <a:p>
            <a:r>
              <a:rPr kumimoji="1" lang="en-US" altLang="zh-CN" dirty="0" smtClean="0"/>
              <a:t>Motion</a:t>
            </a:r>
            <a:r>
              <a:rPr kumimoji="1" lang="zh-CN" altLang="en-US" dirty="0" smtClean="0"/>
              <a:t> </a:t>
            </a:r>
          </a:p>
          <a:p>
            <a:r>
              <a:rPr kumimoji="1" lang="en-US" altLang="zh-CN" dirty="0" smtClean="0"/>
              <a:t>Motor</a:t>
            </a:r>
            <a:endParaRPr kumimoji="1" lang="zh-CN" altLang="en-US" dirty="0"/>
          </a:p>
        </p:txBody>
      </p:sp>
      <p:sp>
        <p:nvSpPr>
          <p:cNvPr id="32" name="文本框 31"/>
          <p:cNvSpPr txBox="1"/>
          <p:nvPr/>
        </p:nvSpPr>
        <p:spPr>
          <a:xfrm>
            <a:off x="2405186" y="4245692"/>
            <a:ext cx="780535" cy="646331"/>
          </a:xfrm>
          <a:prstGeom prst="rect">
            <a:avLst/>
          </a:prstGeom>
          <a:noFill/>
        </p:spPr>
        <p:txBody>
          <a:bodyPr wrap="none" rtlCol="0">
            <a:spAutoFit/>
          </a:bodyPr>
          <a:lstStyle/>
          <a:p>
            <a:r>
              <a:rPr kumimoji="1" lang="en-US" altLang="zh-CN" dirty="0" smtClean="0"/>
              <a:t>Load</a:t>
            </a:r>
            <a:endParaRPr kumimoji="1" lang="zh-CN" altLang="en-US" dirty="0"/>
          </a:p>
          <a:p>
            <a:r>
              <a:rPr kumimoji="1" lang="en-US" altLang="zh-CN" dirty="0" smtClean="0"/>
              <a:t>Motor</a:t>
            </a:r>
            <a:endParaRPr kumimoji="1" lang="zh-CN" altLang="en-US" dirty="0"/>
          </a:p>
        </p:txBody>
      </p:sp>
      <p:sp>
        <p:nvSpPr>
          <p:cNvPr id="33" name="文本框 32"/>
          <p:cNvSpPr txBox="1"/>
          <p:nvPr/>
        </p:nvSpPr>
        <p:spPr>
          <a:xfrm>
            <a:off x="2570067" y="5616820"/>
            <a:ext cx="731290" cy="646331"/>
          </a:xfrm>
          <a:prstGeom prst="rect">
            <a:avLst/>
          </a:prstGeom>
          <a:noFill/>
        </p:spPr>
        <p:txBody>
          <a:bodyPr wrap="none" rtlCol="0">
            <a:spAutoFit/>
          </a:bodyPr>
          <a:lstStyle/>
          <a:p>
            <a:r>
              <a:rPr kumimoji="1" lang="en-US" altLang="zh-CN" dirty="0" smtClean="0"/>
              <a:t>Other</a:t>
            </a:r>
            <a:endParaRPr kumimoji="1" lang="zh-CN" altLang="en-US" dirty="0" smtClean="0"/>
          </a:p>
          <a:p>
            <a:endParaRPr kumimoji="1" lang="zh-CN" altLang="en-US" dirty="0"/>
          </a:p>
        </p:txBody>
      </p:sp>
      <p:grpSp>
        <p:nvGrpSpPr>
          <p:cNvPr id="57" name="组 56"/>
          <p:cNvGrpSpPr/>
          <p:nvPr/>
        </p:nvGrpSpPr>
        <p:grpSpPr>
          <a:xfrm>
            <a:off x="3401458" y="1133808"/>
            <a:ext cx="1018257" cy="940988"/>
            <a:chOff x="4108514" y="2365808"/>
            <a:chExt cx="1018257" cy="901902"/>
          </a:xfrm>
        </p:grpSpPr>
        <p:cxnSp>
          <p:nvCxnSpPr>
            <p:cNvPr id="47" name="直线箭头连接符 46"/>
            <p:cNvCxnSpPr/>
            <p:nvPr/>
          </p:nvCxnSpPr>
          <p:spPr>
            <a:xfrm flipV="1">
              <a:off x="4112780" y="3254975"/>
              <a:ext cx="903129" cy="11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flipV="1">
              <a:off x="4108514" y="2365808"/>
              <a:ext cx="1018257" cy="90190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9" name="组 58"/>
          <p:cNvGrpSpPr/>
          <p:nvPr/>
        </p:nvGrpSpPr>
        <p:grpSpPr>
          <a:xfrm>
            <a:off x="3091265" y="4198887"/>
            <a:ext cx="1368339" cy="2034963"/>
            <a:chOff x="3989314" y="2908567"/>
            <a:chExt cx="1246484" cy="1492518"/>
          </a:xfrm>
        </p:grpSpPr>
        <p:cxnSp>
          <p:nvCxnSpPr>
            <p:cNvPr id="60" name="直线箭头连接符 59"/>
            <p:cNvCxnSpPr/>
            <p:nvPr/>
          </p:nvCxnSpPr>
          <p:spPr>
            <a:xfrm flipV="1">
              <a:off x="4727560" y="3640602"/>
              <a:ext cx="471901" cy="31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p:cNvCxnSpPr/>
            <p:nvPr/>
          </p:nvCxnSpPr>
          <p:spPr>
            <a:xfrm>
              <a:off x="3989314" y="3179916"/>
              <a:ext cx="1246484" cy="1221169"/>
            </a:xfrm>
            <a:prstGeom prst="bentConnector3">
              <a:avLst>
                <a:gd name="adj1" fmla="val 5835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肘形连接符 61"/>
            <p:cNvCxnSpPr/>
            <p:nvPr/>
          </p:nvCxnSpPr>
          <p:spPr>
            <a:xfrm flipV="1">
              <a:off x="4006101" y="2908567"/>
              <a:ext cx="1108666" cy="271669"/>
            </a:xfrm>
            <a:prstGeom prst="bentConnector3">
              <a:avLst>
                <a:gd name="adj1" fmla="val 63417"/>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75" name="文本框 74"/>
          <p:cNvSpPr txBox="1"/>
          <p:nvPr/>
        </p:nvSpPr>
        <p:spPr>
          <a:xfrm>
            <a:off x="4419717" y="882910"/>
            <a:ext cx="1331968" cy="369332"/>
          </a:xfrm>
          <a:prstGeom prst="rect">
            <a:avLst/>
          </a:prstGeom>
          <a:noFill/>
        </p:spPr>
        <p:txBody>
          <a:bodyPr wrap="none" rtlCol="0">
            <a:spAutoFit/>
          </a:bodyPr>
          <a:lstStyle/>
          <a:p>
            <a:r>
              <a:rPr kumimoji="1" lang="en-US" altLang="zh-CN" dirty="0" smtClean="0"/>
              <a:t>servo motor</a:t>
            </a:r>
            <a:endParaRPr kumimoji="1" lang="zh-CN" altLang="en-US" dirty="0" smtClean="0"/>
          </a:p>
        </p:txBody>
      </p:sp>
      <p:grpSp>
        <p:nvGrpSpPr>
          <p:cNvPr id="101" name="组 100"/>
          <p:cNvGrpSpPr/>
          <p:nvPr/>
        </p:nvGrpSpPr>
        <p:grpSpPr>
          <a:xfrm>
            <a:off x="5681345" y="684125"/>
            <a:ext cx="718820" cy="689903"/>
            <a:chOff x="6531536" y="713498"/>
            <a:chExt cx="718820" cy="689903"/>
          </a:xfrm>
        </p:grpSpPr>
        <p:cxnSp>
          <p:nvCxnSpPr>
            <p:cNvPr id="96" name="肘形连接符 95"/>
            <p:cNvCxnSpPr>
              <a:stCxn id="75" idx="3"/>
            </p:cNvCxnSpPr>
            <p:nvPr/>
          </p:nvCxnSpPr>
          <p:spPr>
            <a:xfrm>
              <a:off x="6601876" y="1096949"/>
              <a:ext cx="648480" cy="306452"/>
            </a:xfrm>
            <a:prstGeom prst="bentConnector3">
              <a:avLst>
                <a:gd name="adj1" fmla="val 65108"/>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肘形连接符 97"/>
            <p:cNvCxnSpPr>
              <a:endCxn id="164" idx="1"/>
            </p:cNvCxnSpPr>
            <p:nvPr/>
          </p:nvCxnSpPr>
          <p:spPr>
            <a:xfrm flipV="1">
              <a:off x="6531536" y="713498"/>
              <a:ext cx="697219" cy="379189"/>
            </a:xfrm>
            <a:prstGeom prst="bentConnector3">
              <a:avLst>
                <a:gd name="adj1" fmla="val 71078"/>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文本框 73"/>
          <p:cNvSpPr txBox="1"/>
          <p:nvPr/>
        </p:nvSpPr>
        <p:spPr>
          <a:xfrm>
            <a:off x="4423863" y="1896811"/>
            <a:ext cx="1568506" cy="369332"/>
          </a:xfrm>
          <a:prstGeom prst="rect">
            <a:avLst/>
          </a:prstGeom>
          <a:noFill/>
        </p:spPr>
        <p:txBody>
          <a:bodyPr wrap="none" rtlCol="0">
            <a:spAutoFit/>
          </a:bodyPr>
          <a:lstStyle/>
          <a:p>
            <a:r>
              <a:rPr lang="en-US" altLang="zh-CN" dirty="0"/>
              <a:t>Stepper </a:t>
            </a:r>
            <a:r>
              <a:rPr lang="en-US" altLang="zh-CN" dirty="0" smtClean="0"/>
              <a:t>Motor</a:t>
            </a:r>
            <a:endParaRPr lang="zh-CN" altLang="en-US" dirty="0" smtClean="0"/>
          </a:p>
        </p:txBody>
      </p:sp>
      <p:grpSp>
        <p:nvGrpSpPr>
          <p:cNvPr id="105" name="组 104"/>
          <p:cNvGrpSpPr/>
          <p:nvPr/>
        </p:nvGrpSpPr>
        <p:grpSpPr>
          <a:xfrm>
            <a:off x="5956875" y="1742770"/>
            <a:ext cx="686018" cy="597136"/>
            <a:chOff x="6629182" y="2066529"/>
            <a:chExt cx="686018" cy="597136"/>
          </a:xfrm>
        </p:grpSpPr>
        <p:cxnSp>
          <p:nvCxnSpPr>
            <p:cNvPr id="106" name="肘形连接符 105"/>
            <p:cNvCxnSpPr/>
            <p:nvPr/>
          </p:nvCxnSpPr>
          <p:spPr>
            <a:xfrm>
              <a:off x="6629182" y="2391507"/>
              <a:ext cx="686018" cy="272158"/>
            </a:xfrm>
            <a:prstGeom prst="bentConnector3">
              <a:avLst>
                <a:gd name="adj1" fmla="val 6428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7" name="肘形连接符 106"/>
            <p:cNvCxnSpPr/>
            <p:nvPr/>
          </p:nvCxnSpPr>
          <p:spPr>
            <a:xfrm flipV="1">
              <a:off x="6629182" y="2066529"/>
              <a:ext cx="686018" cy="324978"/>
            </a:xfrm>
            <a:prstGeom prst="bentConnector3">
              <a:avLst>
                <a:gd name="adj1" fmla="val 6428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73" name="文本框 72"/>
          <p:cNvSpPr txBox="1"/>
          <p:nvPr/>
        </p:nvSpPr>
        <p:spPr>
          <a:xfrm>
            <a:off x="4422225" y="2927960"/>
            <a:ext cx="1680525" cy="646331"/>
          </a:xfrm>
          <a:prstGeom prst="rect">
            <a:avLst/>
          </a:prstGeom>
          <a:noFill/>
        </p:spPr>
        <p:txBody>
          <a:bodyPr wrap="none" rtlCol="0">
            <a:spAutoFit/>
          </a:bodyPr>
          <a:lstStyle/>
          <a:p>
            <a:r>
              <a:rPr lang="en-US" altLang="zh-CN" dirty="0"/>
              <a:t>DC Linear </a:t>
            </a:r>
            <a:endParaRPr lang="zh-CN" altLang="en-US" dirty="0" smtClean="0"/>
          </a:p>
          <a:p>
            <a:r>
              <a:rPr lang="en-US" altLang="zh-CN" dirty="0" smtClean="0"/>
              <a:t>Actuator Motor</a:t>
            </a:r>
            <a:endParaRPr kumimoji="1" lang="zh-CN" altLang="en-US" dirty="0"/>
          </a:p>
        </p:txBody>
      </p:sp>
      <p:grpSp>
        <p:nvGrpSpPr>
          <p:cNvPr id="108" name="组 107"/>
          <p:cNvGrpSpPr/>
          <p:nvPr/>
        </p:nvGrpSpPr>
        <p:grpSpPr>
          <a:xfrm>
            <a:off x="5942008" y="2870832"/>
            <a:ext cx="857000" cy="597136"/>
            <a:chOff x="6458200" y="2066529"/>
            <a:chExt cx="857000" cy="597136"/>
          </a:xfrm>
        </p:grpSpPr>
        <p:cxnSp>
          <p:nvCxnSpPr>
            <p:cNvPr id="109" name="肘形连接符 108"/>
            <p:cNvCxnSpPr/>
            <p:nvPr/>
          </p:nvCxnSpPr>
          <p:spPr>
            <a:xfrm>
              <a:off x="6629182" y="2391507"/>
              <a:ext cx="686018" cy="27215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0" name="肘形连接符 109"/>
            <p:cNvCxnSpPr/>
            <p:nvPr/>
          </p:nvCxnSpPr>
          <p:spPr>
            <a:xfrm flipV="1">
              <a:off x="6458200" y="2066529"/>
              <a:ext cx="857000" cy="326451"/>
            </a:xfrm>
            <a:prstGeom prst="bentConnector3">
              <a:avLst>
                <a:gd name="adj1" fmla="val 59526"/>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67" name="文本框 66"/>
          <p:cNvSpPr txBox="1"/>
          <p:nvPr/>
        </p:nvSpPr>
        <p:spPr>
          <a:xfrm>
            <a:off x="4388091" y="3989926"/>
            <a:ext cx="1707070" cy="369332"/>
          </a:xfrm>
          <a:prstGeom prst="rect">
            <a:avLst/>
          </a:prstGeom>
          <a:noFill/>
        </p:spPr>
        <p:txBody>
          <a:bodyPr wrap="none" rtlCol="0">
            <a:spAutoFit/>
          </a:bodyPr>
          <a:lstStyle/>
          <a:p>
            <a:r>
              <a:rPr kumimoji="1" lang="en-US" altLang="zh-CN" dirty="0" smtClean="0"/>
              <a:t>Brushless motor</a:t>
            </a:r>
            <a:endParaRPr kumimoji="1" lang="zh-CN" altLang="en-US" dirty="0" smtClean="0"/>
          </a:p>
        </p:txBody>
      </p:sp>
      <p:grpSp>
        <p:nvGrpSpPr>
          <p:cNvPr id="111" name="组 110"/>
          <p:cNvGrpSpPr/>
          <p:nvPr/>
        </p:nvGrpSpPr>
        <p:grpSpPr>
          <a:xfrm>
            <a:off x="6072840" y="3843420"/>
            <a:ext cx="686018" cy="557962"/>
            <a:chOff x="6554727" y="2017641"/>
            <a:chExt cx="686018" cy="557962"/>
          </a:xfrm>
        </p:grpSpPr>
        <p:cxnSp>
          <p:nvCxnSpPr>
            <p:cNvPr id="112" name="肘形连接符 111"/>
            <p:cNvCxnSpPr/>
            <p:nvPr/>
          </p:nvCxnSpPr>
          <p:spPr>
            <a:xfrm>
              <a:off x="6571244" y="2342619"/>
              <a:ext cx="669501" cy="232984"/>
            </a:xfrm>
            <a:prstGeom prst="bentConnector3">
              <a:avLst>
                <a:gd name="adj1" fmla="val 5975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肘形连接符 112"/>
            <p:cNvCxnSpPr/>
            <p:nvPr/>
          </p:nvCxnSpPr>
          <p:spPr>
            <a:xfrm flipV="1">
              <a:off x="6554727" y="2017641"/>
              <a:ext cx="686018" cy="324978"/>
            </a:xfrm>
            <a:prstGeom prst="bentConnector3">
              <a:avLst>
                <a:gd name="adj1" fmla="val 6190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4637517" y="5012310"/>
            <a:ext cx="1596463" cy="369332"/>
          </a:xfrm>
          <a:prstGeom prst="rect">
            <a:avLst/>
          </a:prstGeom>
          <a:noFill/>
        </p:spPr>
        <p:txBody>
          <a:bodyPr wrap="none" rtlCol="0">
            <a:spAutoFit/>
          </a:bodyPr>
          <a:lstStyle/>
          <a:p>
            <a:r>
              <a:rPr kumimoji="1" lang="en-US" altLang="zh-CN" dirty="0" smtClean="0"/>
              <a:t>Brushed motor</a:t>
            </a:r>
            <a:endParaRPr kumimoji="1" lang="zh-CN" altLang="en-US" dirty="0"/>
          </a:p>
        </p:txBody>
      </p:sp>
      <p:grpSp>
        <p:nvGrpSpPr>
          <p:cNvPr id="114" name="组 113"/>
          <p:cNvGrpSpPr/>
          <p:nvPr/>
        </p:nvGrpSpPr>
        <p:grpSpPr>
          <a:xfrm>
            <a:off x="6284794" y="4887769"/>
            <a:ext cx="686018" cy="597136"/>
            <a:chOff x="6629182" y="1983889"/>
            <a:chExt cx="686018" cy="597136"/>
          </a:xfrm>
        </p:grpSpPr>
        <p:cxnSp>
          <p:nvCxnSpPr>
            <p:cNvPr id="115" name="肘形连接符 114"/>
            <p:cNvCxnSpPr/>
            <p:nvPr/>
          </p:nvCxnSpPr>
          <p:spPr>
            <a:xfrm>
              <a:off x="6629182" y="2308867"/>
              <a:ext cx="686018" cy="27215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肘形连接符 115"/>
            <p:cNvCxnSpPr/>
            <p:nvPr/>
          </p:nvCxnSpPr>
          <p:spPr>
            <a:xfrm flipV="1">
              <a:off x="6629182" y="1983889"/>
              <a:ext cx="686018" cy="32497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p:nvSpPr>
        <p:spPr>
          <a:xfrm>
            <a:off x="4546314" y="6024828"/>
            <a:ext cx="1891608" cy="369332"/>
          </a:xfrm>
          <a:prstGeom prst="rect">
            <a:avLst/>
          </a:prstGeom>
          <a:noFill/>
        </p:spPr>
        <p:txBody>
          <a:bodyPr wrap="none" rtlCol="0">
            <a:spAutoFit/>
          </a:bodyPr>
          <a:lstStyle/>
          <a:p>
            <a:r>
              <a:rPr lang="en-US" altLang="zh-CN" dirty="0"/>
              <a:t>DC </a:t>
            </a:r>
            <a:r>
              <a:rPr lang="en-US" altLang="zh-CN" dirty="0" smtClean="0"/>
              <a:t>Geared Motor</a:t>
            </a:r>
            <a:endParaRPr kumimoji="1" lang="zh-CN" altLang="en-US" dirty="0"/>
          </a:p>
        </p:txBody>
      </p:sp>
      <p:grpSp>
        <p:nvGrpSpPr>
          <p:cNvPr id="117" name="组 116"/>
          <p:cNvGrpSpPr/>
          <p:nvPr/>
        </p:nvGrpSpPr>
        <p:grpSpPr>
          <a:xfrm>
            <a:off x="6437922" y="5908546"/>
            <a:ext cx="532890" cy="577339"/>
            <a:chOff x="6983984" y="1874221"/>
            <a:chExt cx="532890" cy="577339"/>
          </a:xfrm>
        </p:grpSpPr>
        <p:cxnSp>
          <p:nvCxnSpPr>
            <p:cNvPr id="118" name="肘形连接符 117"/>
            <p:cNvCxnSpPr>
              <a:stCxn id="58" idx="3"/>
            </p:cNvCxnSpPr>
            <p:nvPr/>
          </p:nvCxnSpPr>
          <p:spPr>
            <a:xfrm>
              <a:off x="6983984" y="2175169"/>
              <a:ext cx="532890" cy="276391"/>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9" name="肘形连接符 118"/>
            <p:cNvCxnSpPr>
              <a:stCxn id="58" idx="3"/>
            </p:cNvCxnSpPr>
            <p:nvPr/>
          </p:nvCxnSpPr>
          <p:spPr>
            <a:xfrm flipV="1">
              <a:off x="6983984" y="1874221"/>
              <a:ext cx="532890" cy="30094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52" name="文本框 151"/>
          <p:cNvSpPr txBox="1"/>
          <p:nvPr/>
        </p:nvSpPr>
        <p:spPr>
          <a:xfrm>
            <a:off x="6963533" y="5782901"/>
            <a:ext cx="2597314" cy="369332"/>
          </a:xfrm>
          <a:prstGeom prst="rect">
            <a:avLst/>
          </a:prstGeom>
          <a:noFill/>
        </p:spPr>
        <p:txBody>
          <a:bodyPr wrap="none" rtlCol="0">
            <a:spAutoFit/>
          </a:bodyPr>
          <a:lstStyle/>
          <a:p>
            <a:r>
              <a:rPr kumimoji="1" lang="en-US" altLang="zh-CN" dirty="0" smtClean="0"/>
              <a:t>Great</a:t>
            </a:r>
            <a:r>
              <a:rPr kumimoji="1" lang="zh-CN" altLang="en-US" dirty="0" smtClean="0"/>
              <a:t> </a:t>
            </a:r>
            <a:r>
              <a:rPr kumimoji="1" lang="en-US" altLang="zh-CN" dirty="0" smtClean="0"/>
              <a:t>torque,</a:t>
            </a:r>
            <a:r>
              <a:rPr kumimoji="1" lang="zh-CN" altLang="en-US" dirty="0" smtClean="0"/>
              <a:t> </a:t>
            </a:r>
            <a:r>
              <a:rPr kumimoji="1" lang="en-US" altLang="zh-CN" dirty="0" smtClean="0"/>
              <a:t>save</a:t>
            </a:r>
            <a:r>
              <a:rPr kumimoji="1" lang="zh-CN" altLang="en-US" dirty="0" smtClean="0"/>
              <a:t> </a:t>
            </a:r>
            <a:r>
              <a:rPr kumimoji="1" lang="en-US" altLang="zh-CN" dirty="0" smtClean="0"/>
              <a:t>space</a:t>
            </a:r>
            <a:endParaRPr kumimoji="1" lang="zh-CN" altLang="en-US" dirty="0"/>
          </a:p>
        </p:txBody>
      </p:sp>
      <p:sp>
        <p:nvSpPr>
          <p:cNvPr id="153" name="文本框 152"/>
          <p:cNvSpPr txBox="1"/>
          <p:nvPr/>
        </p:nvSpPr>
        <p:spPr>
          <a:xfrm>
            <a:off x="6947020" y="6277878"/>
            <a:ext cx="2908938" cy="369332"/>
          </a:xfrm>
          <a:prstGeom prst="rect">
            <a:avLst/>
          </a:prstGeom>
          <a:noFill/>
        </p:spPr>
        <p:txBody>
          <a:bodyPr wrap="none" rtlCol="0">
            <a:spAutoFit/>
          </a:bodyPr>
          <a:lstStyle/>
          <a:p>
            <a:r>
              <a:rPr kumimoji="1" lang="en-US" altLang="zh-CN" dirty="0" smtClean="0"/>
              <a:t>High</a:t>
            </a:r>
            <a:r>
              <a:rPr kumimoji="1" lang="zh-CN" altLang="en-US" dirty="0" smtClean="0"/>
              <a:t> </a:t>
            </a:r>
            <a:r>
              <a:rPr kumimoji="1" lang="en-US" altLang="zh-CN" dirty="0" smtClean="0"/>
              <a:t>cost,</a:t>
            </a:r>
            <a:r>
              <a:rPr kumimoji="1" lang="zh-CN" altLang="en-US" dirty="0" smtClean="0"/>
              <a:t> </a:t>
            </a:r>
            <a:r>
              <a:rPr kumimoji="1" lang="en-US" altLang="zh-CN" dirty="0" smtClean="0"/>
              <a:t>low</a:t>
            </a:r>
            <a:r>
              <a:rPr kumimoji="1" lang="zh-CN" altLang="en-US" dirty="0" smtClean="0"/>
              <a:t> </a:t>
            </a:r>
            <a:r>
              <a:rPr kumimoji="1" lang="en-US" altLang="zh-CN" dirty="0" smtClean="0"/>
              <a:t>rotating</a:t>
            </a:r>
            <a:r>
              <a:rPr kumimoji="1" lang="zh-CN" altLang="en-US" dirty="0" smtClean="0"/>
              <a:t> </a:t>
            </a:r>
            <a:r>
              <a:rPr kumimoji="1" lang="en-US" altLang="zh-CN" dirty="0" smtClean="0"/>
              <a:t>speed</a:t>
            </a:r>
            <a:endParaRPr kumimoji="1" lang="zh-CN" altLang="en-US" dirty="0"/>
          </a:p>
        </p:txBody>
      </p:sp>
      <p:sp>
        <p:nvSpPr>
          <p:cNvPr id="155" name="文本框 154"/>
          <p:cNvSpPr txBox="1"/>
          <p:nvPr/>
        </p:nvSpPr>
        <p:spPr>
          <a:xfrm>
            <a:off x="7034127" y="5161739"/>
            <a:ext cx="2926250" cy="646331"/>
          </a:xfrm>
          <a:prstGeom prst="rect">
            <a:avLst/>
          </a:prstGeom>
          <a:noFill/>
        </p:spPr>
        <p:txBody>
          <a:bodyPr wrap="none" rtlCol="0">
            <a:spAutoFit/>
          </a:bodyPr>
          <a:lstStyle/>
          <a:p>
            <a:r>
              <a:rPr kumimoji="1" lang="en-US" altLang="zh-CN" dirty="0" smtClean="0"/>
              <a:t>Produce</a:t>
            </a:r>
            <a:r>
              <a:rPr kumimoji="1" lang="zh-CN" altLang="en-US" dirty="0" smtClean="0"/>
              <a:t> </a:t>
            </a:r>
            <a:r>
              <a:rPr kumimoji="1" lang="en-US" altLang="zh-CN" dirty="0" smtClean="0"/>
              <a:t>heat,</a:t>
            </a:r>
            <a:r>
              <a:rPr kumimoji="1" lang="zh-CN" altLang="en-US" dirty="0" smtClean="0"/>
              <a:t> </a:t>
            </a:r>
            <a:r>
              <a:rPr kumimoji="1" lang="en-US" altLang="zh-CN" dirty="0" smtClean="0"/>
              <a:t>low</a:t>
            </a:r>
            <a:r>
              <a:rPr kumimoji="1" lang="zh-CN" altLang="en-US" dirty="0" smtClean="0"/>
              <a:t> </a:t>
            </a:r>
            <a:r>
              <a:rPr kumimoji="1" lang="en-US" altLang="zh-CN" dirty="0" smtClean="0"/>
              <a:t>efficiency,</a:t>
            </a:r>
            <a:r>
              <a:rPr kumimoji="1" lang="zh-CN" altLang="en-US" dirty="0" smtClean="0"/>
              <a:t> </a:t>
            </a:r>
          </a:p>
          <a:p>
            <a:r>
              <a:rPr kumimoji="1" lang="en-US" altLang="zh-CN" dirty="0" smtClean="0"/>
              <a:t>low</a:t>
            </a:r>
            <a:r>
              <a:rPr kumimoji="1" lang="zh-CN" altLang="en-US" dirty="0" smtClean="0"/>
              <a:t> </a:t>
            </a:r>
            <a:r>
              <a:rPr kumimoji="1" lang="en-US" altLang="zh-CN" dirty="0" smtClean="0"/>
              <a:t>output</a:t>
            </a:r>
            <a:r>
              <a:rPr kumimoji="1" lang="zh-CN" altLang="en-US" dirty="0" smtClean="0"/>
              <a:t> </a:t>
            </a:r>
            <a:r>
              <a:rPr kumimoji="1" lang="en-US" altLang="zh-CN" dirty="0" smtClean="0"/>
              <a:t>power</a:t>
            </a:r>
            <a:r>
              <a:rPr kumimoji="1" lang="zh-CN" altLang="en-US" dirty="0" smtClean="0"/>
              <a:t> </a:t>
            </a:r>
            <a:endParaRPr kumimoji="1" lang="zh-CN" altLang="en-US" dirty="0"/>
          </a:p>
        </p:txBody>
      </p:sp>
      <p:sp>
        <p:nvSpPr>
          <p:cNvPr id="157" name="文本框 156"/>
          <p:cNvSpPr txBox="1"/>
          <p:nvPr/>
        </p:nvSpPr>
        <p:spPr>
          <a:xfrm>
            <a:off x="6743892" y="3597889"/>
            <a:ext cx="4498604" cy="646331"/>
          </a:xfrm>
          <a:prstGeom prst="rect">
            <a:avLst/>
          </a:prstGeom>
          <a:noFill/>
        </p:spPr>
        <p:txBody>
          <a:bodyPr wrap="none" rtlCol="0">
            <a:spAutoFit/>
          </a:bodyPr>
          <a:lstStyle/>
          <a:p>
            <a:r>
              <a:rPr kumimoji="1" lang="en-US" altLang="zh-CN" dirty="0" smtClean="0"/>
              <a:t>Low</a:t>
            </a:r>
            <a:r>
              <a:rPr kumimoji="1" lang="zh-CN" altLang="en-US" dirty="0" smtClean="0"/>
              <a:t> </a:t>
            </a:r>
            <a:r>
              <a:rPr kumimoji="1" lang="en-US" altLang="zh-CN" dirty="0" smtClean="0"/>
              <a:t>energy</a:t>
            </a:r>
            <a:r>
              <a:rPr kumimoji="1" lang="zh-CN" altLang="en-US" dirty="0" smtClean="0"/>
              <a:t> </a:t>
            </a:r>
            <a:r>
              <a:rPr kumimoji="1" lang="en-US" altLang="zh-CN" dirty="0" smtClean="0"/>
              <a:t>cost,</a:t>
            </a:r>
            <a:r>
              <a:rPr kumimoji="1" lang="zh-CN" altLang="en-US" dirty="0" smtClean="0"/>
              <a:t> </a:t>
            </a:r>
            <a:r>
              <a:rPr kumimoji="1" lang="en-US" altLang="zh-CN" dirty="0" smtClean="0"/>
              <a:t>low</a:t>
            </a:r>
            <a:r>
              <a:rPr kumimoji="1" lang="zh-CN" altLang="en-US" dirty="0" smtClean="0"/>
              <a:t>  </a:t>
            </a:r>
            <a:r>
              <a:rPr kumimoji="1" lang="en-US" altLang="zh-CN" dirty="0" smtClean="0"/>
              <a:t>electrical</a:t>
            </a:r>
            <a:r>
              <a:rPr kumimoji="1" lang="zh-CN" altLang="en-US" dirty="0" smtClean="0"/>
              <a:t> </a:t>
            </a:r>
            <a:r>
              <a:rPr kumimoji="1" lang="en-US" altLang="zh-CN" dirty="0" smtClean="0"/>
              <a:t>interference,</a:t>
            </a:r>
            <a:r>
              <a:rPr kumimoji="1" lang="zh-CN" altLang="en-US" dirty="0" smtClean="0"/>
              <a:t> </a:t>
            </a:r>
          </a:p>
          <a:p>
            <a:r>
              <a:rPr kumimoji="1" lang="en-US" altLang="zh-CN" dirty="0" smtClean="0"/>
              <a:t>Stable</a:t>
            </a:r>
            <a:r>
              <a:rPr kumimoji="1" lang="en-US" altLang="zh-CN" dirty="0"/>
              <a:t>,</a:t>
            </a:r>
            <a:r>
              <a:rPr kumimoji="1" lang="zh-CN" altLang="en-US" dirty="0" smtClean="0"/>
              <a:t> </a:t>
            </a:r>
            <a:r>
              <a:rPr kumimoji="1" lang="en-US" altLang="zh-CN" dirty="0" smtClean="0"/>
              <a:t>accurate</a:t>
            </a:r>
            <a:r>
              <a:rPr kumimoji="1" lang="zh-CN" altLang="en-US" dirty="0" smtClean="0"/>
              <a:t> </a:t>
            </a:r>
            <a:r>
              <a:rPr kumimoji="1" lang="en-US" altLang="zh-CN" dirty="0" smtClean="0"/>
              <a:t>and</a:t>
            </a:r>
            <a:r>
              <a:rPr kumimoji="1" lang="zh-CN" altLang="en-US" dirty="0" smtClean="0"/>
              <a:t> </a:t>
            </a:r>
            <a:r>
              <a:rPr kumimoji="1" lang="en-US" altLang="zh-CN" dirty="0" smtClean="0"/>
              <a:t>controllable</a:t>
            </a:r>
            <a:r>
              <a:rPr kumimoji="1" lang="zh-CN" altLang="en-US" dirty="0" smtClean="0"/>
              <a:t> </a:t>
            </a:r>
            <a:r>
              <a:rPr kumimoji="1" lang="en-US" altLang="zh-CN" dirty="0" smtClean="0"/>
              <a:t>rotate</a:t>
            </a:r>
            <a:r>
              <a:rPr kumimoji="1" lang="zh-CN" altLang="en-US" dirty="0" smtClean="0"/>
              <a:t> </a:t>
            </a:r>
            <a:r>
              <a:rPr kumimoji="1" lang="en-US" altLang="zh-CN" dirty="0" smtClean="0"/>
              <a:t>speed</a:t>
            </a:r>
            <a:endParaRPr kumimoji="1" lang="zh-CN" altLang="en-US" dirty="0"/>
          </a:p>
        </p:txBody>
      </p:sp>
      <p:sp>
        <p:nvSpPr>
          <p:cNvPr id="158" name="文本框 157"/>
          <p:cNvSpPr txBox="1"/>
          <p:nvPr/>
        </p:nvSpPr>
        <p:spPr>
          <a:xfrm>
            <a:off x="6777555" y="4260356"/>
            <a:ext cx="1115305" cy="646331"/>
          </a:xfrm>
          <a:prstGeom prst="rect">
            <a:avLst/>
          </a:prstGeom>
          <a:noFill/>
        </p:spPr>
        <p:txBody>
          <a:bodyPr wrap="none" rtlCol="0">
            <a:spAutoFit/>
          </a:bodyPr>
          <a:lstStyle/>
          <a:p>
            <a:r>
              <a:rPr kumimoji="1" lang="en-US" altLang="zh-CN" dirty="0" smtClean="0"/>
              <a:t>Expensive</a:t>
            </a:r>
            <a:endParaRPr kumimoji="1" lang="zh-CN" altLang="en-US" dirty="0" smtClean="0"/>
          </a:p>
          <a:p>
            <a:endParaRPr kumimoji="1" lang="zh-CN" altLang="en-US" dirty="0"/>
          </a:p>
        </p:txBody>
      </p:sp>
      <p:sp>
        <p:nvSpPr>
          <p:cNvPr id="161" name="文本框 160"/>
          <p:cNvSpPr txBox="1"/>
          <p:nvPr/>
        </p:nvSpPr>
        <p:spPr>
          <a:xfrm>
            <a:off x="7006303" y="4721103"/>
            <a:ext cx="2802242" cy="369332"/>
          </a:xfrm>
          <a:prstGeom prst="rect">
            <a:avLst/>
          </a:prstGeom>
          <a:noFill/>
        </p:spPr>
        <p:txBody>
          <a:bodyPr wrap="none" rtlCol="0">
            <a:spAutoFit/>
          </a:bodyPr>
          <a:lstStyle/>
          <a:p>
            <a:r>
              <a:rPr kumimoji="1" lang="en-US" altLang="zh-CN" dirty="0" smtClean="0"/>
              <a:t>Cheap,</a:t>
            </a:r>
            <a:r>
              <a:rPr kumimoji="1" lang="zh-CN" altLang="en-US" dirty="0" smtClean="0"/>
              <a:t> </a:t>
            </a:r>
            <a:r>
              <a:rPr kumimoji="1" lang="en-US" altLang="zh-CN" dirty="0" smtClean="0"/>
              <a:t>stable</a:t>
            </a:r>
            <a:r>
              <a:rPr kumimoji="1" lang="zh-CN" altLang="en-US" dirty="0" smtClean="0"/>
              <a:t> </a:t>
            </a:r>
            <a:r>
              <a:rPr kumimoji="1" lang="en-US" altLang="zh-CN" dirty="0" smtClean="0"/>
              <a:t>rotate</a:t>
            </a:r>
            <a:r>
              <a:rPr kumimoji="1" lang="zh-CN" altLang="en-US" dirty="0" smtClean="0"/>
              <a:t> </a:t>
            </a:r>
            <a:r>
              <a:rPr kumimoji="1" lang="en-US" altLang="zh-CN" dirty="0" smtClean="0"/>
              <a:t>speed,</a:t>
            </a:r>
            <a:r>
              <a:rPr kumimoji="1" lang="zh-CN" altLang="en-US" dirty="0" smtClean="0"/>
              <a:t> </a:t>
            </a:r>
            <a:endParaRPr kumimoji="1" lang="zh-CN" altLang="en-US" dirty="0"/>
          </a:p>
        </p:txBody>
      </p:sp>
      <p:sp>
        <p:nvSpPr>
          <p:cNvPr id="162" name="文本框 161"/>
          <p:cNvSpPr txBox="1"/>
          <p:nvPr/>
        </p:nvSpPr>
        <p:spPr>
          <a:xfrm>
            <a:off x="6651114" y="1556510"/>
            <a:ext cx="2660087" cy="369332"/>
          </a:xfrm>
          <a:prstGeom prst="rect">
            <a:avLst/>
          </a:prstGeom>
          <a:noFill/>
        </p:spPr>
        <p:txBody>
          <a:bodyPr wrap="none" rtlCol="0">
            <a:spAutoFit/>
          </a:bodyPr>
          <a:lstStyle/>
          <a:p>
            <a:r>
              <a:rPr kumimoji="1" lang="en-US" altLang="zh-CN" dirty="0" smtClean="0"/>
              <a:t>Cheap,</a:t>
            </a:r>
            <a:r>
              <a:rPr kumimoji="1" lang="zh-CN" altLang="en-US" dirty="0" smtClean="0"/>
              <a:t> </a:t>
            </a:r>
            <a:r>
              <a:rPr kumimoji="1" lang="en-US" altLang="zh-CN" dirty="0" smtClean="0"/>
              <a:t>Open-loop</a:t>
            </a:r>
            <a:r>
              <a:rPr kumimoji="1" lang="zh-CN" altLang="en-US" dirty="0" smtClean="0"/>
              <a:t> </a:t>
            </a:r>
            <a:r>
              <a:rPr kumimoji="1" lang="en-US" altLang="zh-CN" dirty="0" smtClean="0"/>
              <a:t>control</a:t>
            </a:r>
            <a:r>
              <a:rPr kumimoji="1" lang="zh-CN" altLang="en-US" dirty="0" smtClean="0"/>
              <a:t> </a:t>
            </a:r>
            <a:endParaRPr kumimoji="1" lang="zh-CN" altLang="en-US" dirty="0"/>
          </a:p>
        </p:txBody>
      </p:sp>
      <p:sp>
        <p:nvSpPr>
          <p:cNvPr id="163" name="文本框 162"/>
          <p:cNvSpPr txBox="1"/>
          <p:nvPr/>
        </p:nvSpPr>
        <p:spPr>
          <a:xfrm>
            <a:off x="6448522" y="1162244"/>
            <a:ext cx="2518831" cy="369332"/>
          </a:xfrm>
          <a:prstGeom prst="rect">
            <a:avLst/>
          </a:prstGeom>
          <a:noFill/>
        </p:spPr>
        <p:txBody>
          <a:bodyPr wrap="none" rtlCol="0">
            <a:spAutoFit/>
          </a:bodyPr>
          <a:lstStyle/>
          <a:p>
            <a:r>
              <a:rPr kumimoji="1" lang="en-US" altLang="zh-CN" dirty="0" smtClean="0"/>
              <a:t>Comparatively</a:t>
            </a:r>
            <a:r>
              <a:rPr kumimoji="1" lang="zh-CN" altLang="en-US" dirty="0" smtClean="0"/>
              <a:t> </a:t>
            </a:r>
            <a:r>
              <a:rPr kumimoji="1" lang="en-US" altLang="zh-CN" dirty="0" smtClean="0"/>
              <a:t>expensive</a:t>
            </a:r>
            <a:endParaRPr kumimoji="1" lang="zh-CN" altLang="en-US" dirty="0" smtClean="0"/>
          </a:p>
        </p:txBody>
      </p:sp>
      <p:sp>
        <p:nvSpPr>
          <p:cNvPr id="164" name="矩形 163"/>
          <p:cNvSpPr/>
          <p:nvPr/>
        </p:nvSpPr>
        <p:spPr>
          <a:xfrm>
            <a:off x="6378564" y="360959"/>
            <a:ext cx="3909532" cy="646331"/>
          </a:xfrm>
          <a:prstGeom prst="rect">
            <a:avLst/>
          </a:prstGeom>
        </p:spPr>
        <p:txBody>
          <a:bodyPr wrap="none">
            <a:spAutoFit/>
          </a:bodyPr>
          <a:lstStyle/>
          <a:p>
            <a:r>
              <a:rPr kumimoji="1" lang="en-US" altLang="zh-CN" dirty="0"/>
              <a:t>C</a:t>
            </a:r>
            <a:r>
              <a:rPr kumimoji="1" lang="en-US" altLang="zh-CN" dirty="0" smtClean="0"/>
              <a:t>lose-loop</a:t>
            </a:r>
            <a:r>
              <a:rPr kumimoji="1" lang="zh-CN" altLang="en-US" dirty="0" smtClean="0"/>
              <a:t> </a:t>
            </a:r>
            <a:r>
              <a:rPr kumimoji="1" lang="en-US" altLang="zh-CN" dirty="0" smtClean="0"/>
              <a:t>control,</a:t>
            </a:r>
            <a:r>
              <a:rPr kumimoji="1" lang="zh-CN" altLang="en-US" dirty="0" smtClean="0"/>
              <a:t>  </a:t>
            </a:r>
            <a:r>
              <a:rPr kumimoji="1" lang="en-US" altLang="zh-CN" dirty="0" smtClean="0"/>
              <a:t>stability,</a:t>
            </a:r>
            <a:r>
              <a:rPr kumimoji="1" lang="zh-CN" altLang="en-US" dirty="0" smtClean="0"/>
              <a:t> </a:t>
            </a:r>
            <a:r>
              <a:rPr kumimoji="1" lang="en-US" altLang="zh-CN" dirty="0" smtClean="0"/>
              <a:t>high</a:t>
            </a:r>
            <a:r>
              <a:rPr kumimoji="1" lang="zh-CN" altLang="en-US" dirty="0" smtClean="0"/>
              <a:t> </a:t>
            </a:r>
            <a:r>
              <a:rPr kumimoji="1" lang="en-US" altLang="zh-CN" dirty="0" smtClean="0"/>
              <a:t>speed</a:t>
            </a:r>
            <a:endParaRPr kumimoji="1" lang="zh-CN" altLang="en-US" dirty="0" smtClean="0"/>
          </a:p>
          <a:p>
            <a:r>
              <a:rPr kumimoji="1" lang="zh-CN" altLang="en-US" dirty="0" smtClean="0"/>
              <a:t> </a:t>
            </a:r>
            <a:r>
              <a:rPr kumimoji="1" lang="en-US" altLang="zh-CN" dirty="0" smtClean="0"/>
              <a:t>change,</a:t>
            </a:r>
            <a:r>
              <a:rPr kumimoji="1" lang="zh-CN" altLang="en-US" dirty="0" smtClean="0"/>
              <a:t> </a:t>
            </a:r>
            <a:r>
              <a:rPr kumimoji="1" lang="en-US" altLang="zh-CN" dirty="0" smtClean="0"/>
              <a:t>steady</a:t>
            </a:r>
            <a:r>
              <a:rPr kumimoji="1" lang="zh-CN" altLang="en-US" dirty="0" smtClean="0"/>
              <a:t> </a:t>
            </a:r>
            <a:r>
              <a:rPr kumimoji="1" lang="en-US" altLang="zh-CN" dirty="0" smtClean="0"/>
              <a:t>torque</a:t>
            </a:r>
            <a:endParaRPr kumimoji="1" lang="zh-CN" altLang="en-US" dirty="0"/>
          </a:p>
        </p:txBody>
      </p:sp>
      <p:sp>
        <p:nvSpPr>
          <p:cNvPr id="166" name="文本框 165"/>
          <p:cNvSpPr txBox="1"/>
          <p:nvPr/>
        </p:nvSpPr>
        <p:spPr>
          <a:xfrm>
            <a:off x="6638341" y="2139870"/>
            <a:ext cx="1377044" cy="369332"/>
          </a:xfrm>
          <a:prstGeom prst="rect">
            <a:avLst/>
          </a:prstGeom>
          <a:noFill/>
        </p:spPr>
        <p:txBody>
          <a:bodyPr wrap="none" rtlCol="0">
            <a:spAutoFit/>
          </a:bodyPr>
          <a:lstStyle/>
          <a:p>
            <a:r>
              <a:rPr kumimoji="1" lang="en-US" altLang="zh-CN" dirty="0" smtClean="0"/>
              <a:t>Small</a:t>
            </a:r>
            <a:r>
              <a:rPr kumimoji="1" lang="zh-CN" altLang="en-US" dirty="0" smtClean="0"/>
              <a:t> </a:t>
            </a:r>
            <a:r>
              <a:rPr kumimoji="1" lang="en-US" altLang="zh-CN" dirty="0" smtClean="0"/>
              <a:t>torque</a:t>
            </a:r>
            <a:endParaRPr kumimoji="1" lang="zh-CN" altLang="en-US" dirty="0"/>
          </a:p>
        </p:txBody>
      </p:sp>
      <p:sp>
        <p:nvSpPr>
          <p:cNvPr id="167" name="文本框 166"/>
          <p:cNvSpPr txBox="1"/>
          <p:nvPr/>
        </p:nvSpPr>
        <p:spPr>
          <a:xfrm>
            <a:off x="6819487" y="2555487"/>
            <a:ext cx="2798010" cy="646331"/>
          </a:xfrm>
          <a:prstGeom prst="rect">
            <a:avLst/>
          </a:prstGeom>
          <a:noFill/>
        </p:spPr>
        <p:txBody>
          <a:bodyPr wrap="none" rtlCol="0">
            <a:spAutoFit/>
          </a:bodyPr>
          <a:lstStyle/>
          <a:p>
            <a:r>
              <a:rPr kumimoji="1" lang="en-US" altLang="zh-CN" dirty="0" smtClean="0"/>
              <a:t>Easy</a:t>
            </a:r>
            <a:r>
              <a:rPr kumimoji="1" lang="zh-CN" altLang="en-US" dirty="0" smtClean="0"/>
              <a:t> </a:t>
            </a:r>
            <a:r>
              <a:rPr kumimoji="1" lang="en-US" altLang="zh-CN" dirty="0" smtClean="0"/>
              <a:t>to</a:t>
            </a:r>
            <a:r>
              <a:rPr kumimoji="1" lang="zh-CN" altLang="en-US" dirty="0" smtClean="0"/>
              <a:t> </a:t>
            </a:r>
            <a:r>
              <a:rPr kumimoji="1" lang="en-US" altLang="zh-CN" dirty="0" smtClean="0"/>
              <a:t>control,</a:t>
            </a:r>
            <a:r>
              <a:rPr kumimoji="1" lang="zh-CN" altLang="en-US" dirty="0" smtClean="0"/>
              <a:t> </a:t>
            </a:r>
            <a:r>
              <a:rPr kumimoji="1" lang="en-US" altLang="zh-CN" dirty="0" smtClean="0"/>
              <a:t>direct</a:t>
            </a:r>
            <a:r>
              <a:rPr kumimoji="1" lang="zh-CN" altLang="en-US" dirty="0" smtClean="0"/>
              <a:t> </a:t>
            </a:r>
            <a:r>
              <a:rPr kumimoji="1" lang="en-US" altLang="zh-CN" dirty="0" smtClean="0"/>
              <a:t>force</a:t>
            </a:r>
            <a:r>
              <a:rPr kumimoji="1" lang="zh-CN" altLang="en-US" dirty="0" smtClean="0"/>
              <a:t> </a:t>
            </a:r>
          </a:p>
          <a:p>
            <a:r>
              <a:rPr kumimoji="1" lang="en-US" altLang="zh-CN" dirty="0" smtClean="0"/>
              <a:t>on</a:t>
            </a:r>
            <a:r>
              <a:rPr kumimoji="1" lang="zh-CN" altLang="en-US" dirty="0" smtClean="0"/>
              <a:t> </a:t>
            </a:r>
            <a:r>
              <a:rPr kumimoji="1" lang="en-US" altLang="zh-CN" dirty="0" smtClean="0"/>
              <a:t>the</a:t>
            </a:r>
            <a:r>
              <a:rPr kumimoji="1" lang="zh-CN" altLang="en-US" dirty="0" smtClean="0"/>
              <a:t> </a:t>
            </a:r>
            <a:r>
              <a:rPr kumimoji="1" lang="en-US" altLang="zh-CN" dirty="0" smtClean="0"/>
              <a:t>liner</a:t>
            </a:r>
            <a:r>
              <a:rPr kumimoji="1" lang="zh-CN" altLang="en-US" dirty="0" smtClean="0"/>
              <a:t> </a:t>
            </a:r>
            <a:r>
              <a:rPr kumimoji="1" lang="en-US" altLang="zh-CN" dirty="0" smtClean="0"/>
              <a:t>direction</a:t>
            </a:r>
            <a:r>
              <a:rPr kumimoji="1" lang="zh-CN" altLang="en-US" dirty="0" smtClean="0"/>
              <a:t> </a:t>
            </a:r>
            <a:endParaRPr kumimoji="1" lang="zh-CN" altLang="en-US" dirty="0"/>
          </a:p>
        </p:txBody>
      </p:sp>
      <p:sp>
        <p:nvSpPr>
          <p:cNvPr id="168" name="文本框 167"/>
          <p:cNvSpPr txBox="1"/>
          <p:nvPr/>
        </p:nvSpPr>
        <p:spPr>
          <a:xfrm>
            <a:off x="6777555" y="3221263"/>
            <a:ext cx="4219104" cy="369332"/>
          </a:xfrm>
          <a:prstGeom prst="rect">
            <a:avLst/>
          </a:prstGeom>
          <a:noFill/>
        </p:spPr>
        <p:txBody>
          <a:bodyPr wrap="none" rtlCol="0">
            <a:spAutoFit/>
          </a:bodyPr>
          <a:lstStyle/>
          <a:p>
            <a:r>
              <a:rPr kumimoji="1" lang="en-US" altLang="zh-CN" dirty="0" smtClean="0"/>
              <a:t>Expensive,</a:t>
            </a:r>
            <a:r>
              <a:rPr kumimoji="1" lang="zh-CN" altLang="en-US" dirty="0" smtClean="0"/>
              <a:t> </a:t>
            </a:r>
            <a:r>
              <a:rPr kumimoji="1" lang="en-US" altLang="zh-CN" dirty="0" smtClean="0"/>
              <a:t>hard</a:t>
            </a:r>
            <a:r>
              <a:rPr kumimoji="1" lang="zh-CN" altLang="en-US" dirty="0" smtClean="0"/>
              <a:t> </a:t>
            </a:r>
            <a:r>
              <a:rPr kumimoji="1" lang="en-US" altLang="zh-CN" dirty="0" smtClean="0"/>
              <a:t>to</a:t>
            </a:r>
            <a:r>
              <a:rPr kumimoji="1" lang="zh-CN" altLang="en-US" dirty="0"/>
              <a:t> </a:t>
            </a:r>
            <a:r>
              <a:rPr kumimoji="1" lang="en-US" altLang="zh-CN" dirty="0" smtClean="0"/>
              <a:t>apply</a:t>
            </a:r>
            <a:r>
              <a:rPr kumimoji="1" lang="zh-CN" altLang="en-US" dirty="0" smtClean="0"/>
              <a:t> </a:t>
            </a:r>
            <a:r>
              <a:rPr kumimoji="1" lang="en-US" altLang="zh-CN" dirty="0" smtClean="0"/>
              <a:t>on</a:t>
            </a:r>
            <a:r>
              <a:rPr kumimoji="1" lang="zh-CN" altLang="en-US" dirty="0" smtClean="0"/>
              <a:t> </a:t>
            </a:r>
            <a:r>
              <a:rPr kumimoji="1" lang="en-US" altLang="zh-CN" dirty="0" smtClean="0"/>
              <a:t>motion</a:t>
            </a:r>
            <a:r>
              <a:rPr kumimoji="1" lang="zh-CN" altLang="en-US" dirty="0" smtClean="0"/>
              <a:t> </a:t>
            </a:r>
            <a:r>
              <a:rPr kumimoji="1" lang="en-US" altLang="zh-CN" dirty="0" smtClean="0"/>
              <a:t>control</a:t>
            </a:r>
            <a:endParaRPr kumimoji="1" lang="zh-CN" altLang="en-US" dirty="0"/>
          </a:p>
        </p:txBody>
      </p:sp>
      <p:sp>
        <p:nvSpPr>
          <p:cNvPr id="15" name="文本框 14"/>
          <p:cNvSpPr txBox="1"/>
          <p:nvPr/>
        </p:nvSpPr>
        <p:spPr>
          <a:xfrm>
            <a:off x="91868" y="404797"/>
            <a:ext cx="4995399" cy="707886"/>
          </a:xfrm>
          <a:prstGeom prst="rect">
            <a:avLst/>
          </a:prstGeom>
          <a:noFill/>
        </p:spPr>
        <p:txBody>
          <a:bodyPr wrap="square" rtlCol="0">
            <a:spAutoFit/>
          </a:bodyPr>
          <a:lstStyle/>
          <a:p>
            <a:r>
              <a:rPr kumimoji="1" lang="en-US" altLang="zh-CN" sz="4000" b="1" dirty="0" smtClean="0"/>
              <a:t>Motors &amp; Batteries</a:t>
            </a:r>
            <a:endParaRPr kumimoji="1" lang="zh-CN" altLang="en-US" sz="4000" b="1" dirty="0"/>
          </a:p>
        </p:txBody>
      </p:sp>
      <p:pic>
        <p:nvPicPr>
          <p:cNvPr id="25" name="图片 24"/>
          <p:cNvPicPr>
            <a:picLocks noChangeAspect="1"/>
          </p:cNvPicPr>
          <p:nvPr/>
        </p:nvPicPr>
        <p:blipFill>
          <a:blip r:embed="rId8"/>
          <a:stretch>
            <a:fillRect/>
          </a:stretch>
        </p:blipFill>
        <p:spPr>
          <a:xfrm>
            <a:off x="10380141" y="1645253"/>
            <a:ext cx="1761929" cy="1462122"/>
          </a:xfrm>
          <a:prstGeom prst="rect">
            <a:avLst/>
          </a:prstGeom>
        </p:spPr>
      </p:pic>
      <p:pic>
        <p:nvPicPr>
          <p:cNvPr id="82" name="图片 81"/>
          <p:cNvPicPr>
            <a:picLocks noChangeAspect="1"/>
          </p:cNvPicPr>
          <p:nvPr/>
        </p:nvPicPr>
        <p:blipFill>
          <a:blip r:embed="rId9"/>
          <a:stretch>
            <a:fillRect/>
          </a:stretch>
        </p:blipFill>
        <p:spPr>
          <a:xfrm>
            <a:off x="10288096" y="20903"/>
            <a:ext cx="1836637" cy="1464346"/>
          </a:xfrm>
          <a:prstGeom prst="rect">
            <a:avLst/>
          </a:prstGeom>
        </p:spPr>
      </p:pic>
      <p:sp>
        <p:nvSpPr>
          <p:cNvPr id="68" name="TextBox 67"/>
          <p:cNvSpPr txBox="1"/>
          <p:nvPr/>
        </p:nvSpPr>
        <p:spPr>
          <a:xfrm>
            <a:off x="-17584" y="0"/>
            <a:ext cx="9248362" cy="369332"/>
          </a:xfrm>
          <a:prstGeom prst="rect">
            <a:avLst/>
          </a:prstGeom>
          <a:noFill/>
        </p:spPr>
        <p:txBody>
          <a:bodyPr wrap="square" rtlCol="0">
            <a:spAutoFit/>
          </a:bodyPr>
          <a:lstStyle/>
          <a:p>
            <a:r>
              <a:rPr lang="en-GB" dirty="0" smtClean="0"/>
              <a:t>Powertrain Engineer – </a:t>
            </a:r>
            <a:r>
              <a:rPr lang="en-GB" dirty="0" err="1" smtClean="0"/>
              <a:t>Keqi</a:t>
            </a:r>
            <a:r>
              <a:rPr lang="en-GB" dirty="0" smtClean="0"/>
              <a:t> Shu</a:t>
            </a:r>
            <a:endParaRPr lang="en-GB" dirty="0"/>
          </a:p>
        </p:txBody>
      </p:sp>
      <p:sp>
        <p:nvSpPr>
          <p:cNvPr id="9" name="文本框 8"/>
          <p:cNvSpPr txBox="1"/>
          <p:nvPr/>
        </p:nvSpPr>
        <p:spPr>
          <a:xfrm>
            <a:off x="4668197" y="1176243"/>
            <a:ext cx="710452" cy="646331"/>
          </a:xfrm>
          <a:prstGeom prst="rect">
            <a:avLst/>
          </a:prstGeom>
          <a:noFill/>
        </p:spPr>
        <p:txBody>
          <a:bodyPr wrap="none" rtlCol="0">
            <a:spAutoFit/>
          </a:bodyPr>
          <a:lstStyle/>
          <a:p>
            <a:r>
              <a:rPr lang="en-US" altLang="zh-CN" dirty="0"/>
              <a:t>£8.90</a:t>
            </a:r>
            <a:endParaRPr kumimoji="1" lang="zh-CN" altLang="en-US" dirty="0"/>
          </a:p>
          <a:p>
            <a:endParaRPr kumimoji="1" lang="zh-CN" altLang="en-US" dirty="0"/>
          </a:p>
        </p:txBody>
      </p:sp>
      <p:sp>
        <p:nvSpPr>
          <p:cNvPr id="19" name="文本框 18"/>
          <p:cNvSpPr txBox="1"/>
          <p:nvPr/>
        </p:nvSpPr>
        <p:spPr>
          <a:xfrm>
            <a:off x="4847371" y="2172829"/>
            <a:ext cx="710452" cy="646331"/>
          </a:xfrm>
          <a:prstGeom prst="rect">
            <a:avLst/>
          </a:prstGeom>
          <a:noFill/>
        </p:spPr>
        <p:txBody>
          <a:bodyPr wrap="none" rtlCol="0">
            <a:spAutoFit/>
          </a:bodyPr>
          <a:lstStyle/>
          <a:p>
            <a:r>
              <a:rPr lang="en-US" altLang="zh-CN" dirty="0"/>
              <a:t>£2.00</a:t>
            </a:r>
            <a:endParaRPr kumimoji="1" lang="zh-CN" altLang="en-US" dirty="0"/>
          </a:p>
          <a:p>
            <a:endParaRPr kumimoji="1" lang="zh-CN" altLang="en-US" dirty="0"/>
          </a:p>
        </p:txBody>
      </p:sp>
      <p:sp>
        <p:nvSpPr>
          <p:cNvPr id="36" name="矩形 35"/>
          <p:cNvSpPr/>
          <p:nvPr/>
        </p:nvSpPr>
        <p:spPr>
          <a:xfrm>
            <a:off x="4709958" y="3457989"/>
            <a:ext cx="827471" cy="369332"/>
          </a:xfrm>
          <a:prstGeom prst="rect">
            <a:avLst/>
          </a:prstGeom>
        </p:spPr>
        <p:txBody>
          <a:bodyPr wrap="none">
            <a:spAutoFit/>
          </a:bodyPr>
          <a:lstStyle/>
          <a:p>
            <a:r>
              <a:rPr lang="en-US" altLang="zh-CN" dirty="0">
                <a:solidFill>
                  <a:srgbClr val="262626"/>
                </a:solidFill>
              </a:rPr>
              <a:t>£21.71</a:t>
            </a:r>
            <a:endParaRPr lang="zh-CN" altLang="en-US" dirty="0"/>
          </a:p>
        </p:txBody>
      </p:sp>
      <p:sp>
        <p:nvSpPr>
          <p:cNvPr id="39" name="矩形 38"/>
          <p:cNvSpPr/>
          <p:nvPr/>
        </p:nvSpPr>
        <p:spPr>
          <a:xfrm>
            <a:off x="4709958" y="4273006"/>
            <a:ext cx="827471" cy="369332"/>
          </a:xfrm>
          <a:prstGeom prst="rect">
            <a:avLst/>
          </a:prstGeom>
        </p:spPr>
        <p:txBody>
          <a:bodyPr wrap="none">
            <a:spAutoFit/>
          </a:bodyPr>
          <a:lstStyle/>
          <a:p>
            <a:r>
              <a:rPr lang="en-US" altLang="zh-CN" dirty="0">
                <a:solidFill>
                  <a:srgbClr val="262626"/>
                </a:solidFill>
              </a:rPr>
              <a:t>£24.33</a:t>
            </a:r>
            <a:endParaRPr lang="zh-CN" altLang="en-US" dirty="0"/>
          </a:p>
        </p:txBody>
      </p:sp>
      <p:sp>
        <p:nvSpPr>
          <p:cNvPr id="40" name="文本框 39"/>
          <p:cNvSpPr txBox="1"/>
          <p:nvPr/>
        </p:nvSpPr>
        <p:spPr>
          <a:xfrm>
            <a:off x="4898122" y="5260679"/>
            <a:ext cx="997517" cy="369332"/>
          </a:xfrm>
          <a:prstGeom prst="rect">
            <a:avLst/>
          </a:prstGeom>
          <a:noFill/>
        </p:spPr>
        <p:txBody>
          <a:bodyPr wrap="none" rtlCol="0">
            <a:spAutoFit/>
          </a:bodyPr>
          <a:lstStyle/>
          <a:p>
            <a:r>
              <a:rPr kumimoji="1" lang="en-US" altLang="zh-CN" dirty="0" smtClean="0"/>
              <a:t>Very</a:t>
            </a:r>
            <a:r>
              <a:rPr kumimoji="1" lang="zh-CN" altLang="en-US" dirty="0" smtClean="0"/>
              <a:t> </a:t>
            </a:r>
            <a:r>
              <a:rPr kumimoji="1" lang="en-US" altLang="zh-CN" dirty="0" smtClean="0"/>
              <a:t>low</a:t>
            </a:r>
            <a:endParaRPr kumimoji="1" lang="zh-CN" altLang="en-US" dirty="0"/>
          </a:p>
        </p:txBody>
      </p:sp>
      <p:sp>
        <p:nvSpPr>
          <p:cNvPr id="43" name="矩形 42"/>
          <p:cNvSpPr/>
          <p:nvPr/>
        </p:nvSpPr>
        <p:spPr>
          <a:xfrm>
            <a:off x="4983144" y="6361183"/>
            <a:ext cx="827471" cy="369332"/>
          </a:xfrm>
          <a:prstGeom prst="rect">
            <a:avLst/>
          </a:prstGeom>
        </p:spPr>
        <p:txBody>
          <a:bodyPr wrap="none">
            <a:spAutoFit/>
          </a:bodyPr>
          <a:lstStyle/>
          <a:p>
            <a:r>
              <a:rPr lang="en-US" altLang="zh-CN" dirty="0" smtClean="0">
                <a:solidFill>
                  <a:srgbClr val="262626"/>
                </a:solidFill>
              </a:rPr>
              <a:t>£19.99</a:t>
            </a:r>
            <a:endParaRPr lang="zh-CN" altLang="en-US" dirty="0"/>
          </a:p>
        </p:txBody>
      </p:sp>
      <p:grpSp>
        <p:nvGrpSpPr>
          <p:cNvPr id="120" name="组 119"/>
          <p:cNvGrpSpPr/>
          <p:nvPr/>
        </p:nvGrpSpPr>
        <p:grpSpPr>
          <a:xfrm>
            <a:off x="201566" y="4687465"/>
            <a:ext cx="987477" cy="402970"/>
            <a:chOff x="201566" y="4413496"/>
            <a:chExt cx="987477" cy="402970"/>
          </a:xfrm>
        </p:grpSpPr>
        <p:sp>
          <p:nvSpPr>
            <p:cNvPr id="93" name="可选流程 92"/>
            <p:cNvSpPr/>
            <p:nvPr/>
          </p:nvSpPr>
          <p:spPr>
            <a:xfrm>
              <a:off x="201566" y="4437278"/>
              <a:ext cx="987477" cy="379188"/>
            </a:xfrm>
            <a:prstGeom prst="flowChartAlternateProcess">
              <a:avLst/>
            </a:prstGeom>
            <a:solidFill>
              <a:srgbClr val="00B0F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z</a:t>
              </a:r>
              <a:endParaRPr kumimoji="1" lang="zh-CN" altLang="en-US" dirty="0"/>
            </a:p>
          </p:txBody>
        </p:sp>
        <p:sp>
          <p:nvSpPr>
            <p:cNvPr id="94" name="文本框 93"/>
            <p:cNvSpPr txBox="1"/>
            <p:nvPr/>
          </p:nvSpPr>
          <p:spPr>
            <a:xfrm>
              <a:off x="261239" y="4413496"/>
              <a:ext cx="851708" cy="369332"/>
            </a:xfrm>
            <a:prstGeom prst="rect">
              <a:avLst/>
            </a:prstGeom>
            <a:noFill/>
          </p:spPr>
          <p:txBody>
            <a:bodyPr wrap="none" rtlCol="0">
              <a:spAutoFit/>
            </a:bodyPr>
            <a:lstStyle/>
            <a:p>
              <a:r>
                <a:rPr kumimoji="1" lang="en-US" altLang="zh-CN" dirty="0" smtClean="0"/>
                <a:t>Budget</a:t>
              </a:r>
              <a:endParaRPr kumimoji="1" lang="zh-CN" altLang="en-US" dirty="0"/>
            </a:p>
          </p:txBody>
        </p:sp>
      </p:grpSp>
      <p:grpSp>
        <p:nvGrpSpPr>
          <p:cNvPr id="121" name="组 120"/>
          <p:cNvGrpSpPr/>
          <p:nvPr/>
        </p:nvGrpSpPr>
        <p:grpSpPr>
          <a:xfrm>
            <a:off x="181777" y="5218972"/>
            <a:ext cx="1007266" cy="730176"/>
            <a:chOff x="181777" y="4991009"/>
            <a:chExt cx="1007266" cy="646331"/>
          </a:xfrm>
        </p:grpSpPr>
        <p:sp>
          <p:nvSpPr>
            <p:cNvPr id="132" name="可选流程 131"/>
            <p:cNvSpPr/>
            <p:nvPr/>
          </p:nvSpPr>
          <p:spPr>
            <a:xfrm>
              <a:off x="181777" y="4991009"/>
              <a:ext cx="1007266" cy="335290"/>
            </a:xfrm>
            <a:prstGeom prst="flowChartAlternateProcess">
              <a:avLst/>
            </a:prstGeom>
            <a:solidFill>
              <a:srgbClr val="00B0F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文本框 94"/>
            <p:cNvSpPr txBox="1"/>
            <p:nvPr/>
          </p:nvSpPr>
          <p:spPr>
            <a:xfrm>
              <a:off x="278471" y="4991009"/>
              <a:ext cx="786434" cy="646331"/>
            </a:xfrm>
            <a:prstGeom prst="rect">
              <a:avLst/>
            </a:prstGeom>
            <a:noFill/>
          </p:spPr>
          <p:txBody>
            <a:bodyPr wrap="none" rtlCol="0">
              <a:spAutoFit/>
            </a:bodyPr>
            <a:lstStyle/>
            <a:p>
              <a:r>
                <a:rPr kumimoji="1" lang="en-US" altLang="zh-CN" dirty="0" smtClean="0"/>
                <a:t>Power</a:t>
              </a:r>
              <a:endParaRPr kumimoji="1" lang="zh-CN" altLang="en-US" dirty="0" smtClean="0"/>
            </a:p>
            <a:p>
              <a:endParaRPr kumimoji="1" lang="zh-CN" altLang="en-US" dirty="0"/>
            </a:p>
          </p:txBody>
        </p:sp>
      </p:grpSp>
      <p:grpSp>
        <p:nvGrpSpPr>
          <p:cNvPr id="122" name="组 121"/>
          <p:cNvGrpSpPr/>
          <p:nvPr/>
        </p:nvGrpSpPr>
        <p:grpSpPr>
          <a:xfrm>
            <a:off x="202339" y="5718129"/>
            <a:ext cx="985221" cy="661156"/>
            <a:chOff x="203822" y="5602418"/>
            <a:chExt cx="985221" cy="661156"/>
          </a:xfrm>
        </p:grpSpPr>
        <p:sp>
          <p:nvSpPr>
            <p:cNvPr id="134" name="可选流程 133"/>
            <p:cNvSpPr/>
            <p:nvPr/>
          </p:nvSpPr>
          <p:spPr>
            <a:xfrm>
              <a:off x="203822" y="5602418"/>
              <a:ext cx="985221" cy="388664"/>
            </a:xfrm>
            <a:prstGeom prst="flowChartAlternateProcess">
              <a:avLst/>
            </a:prstGeom>
            <a:solidFill>
              <a:srgbClr val="00B0F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文本框 96"/>
            <p:cNvSpPr txBox="1"/>
            <p:nvPr/>
          </p:nvSpPr>
          <p:spPr>
            <a:xfrm>
              <a:off x="243910" y="5617243"/>
              <a:ext cx="855555" cy="646331"/>
            </a:xfrm>
            <a:prstGeom prst="rect">
              <a:avLst/>
            </a:prstGeom>
            <a:noFill/>
          </p:spPr>
          <p:txBody>
            <a:bodyPr wrap="none" rtlCol="0">
              <a:spAutoFit/>
            </a:bodyPr>
            <a:lstStyle/>
            <a:p>
              <a:r>
                <a:rPr kumimoji="1" lang="en-US" altLang="zh-CN" dirty="0" smtClean="0"/>
                <a:t>Weight</a:t>
              </a:r>
              <a:endParaRPr kumimoji="1" lang="zh-CN" altLang="en-US" dirty="0" smtClean="0"/>
            </a:p>
            <a:p>
              <a:endParaRPr kumimoji="1" lang="zh-CN" altLang="en-US" dirty="0"/>
            </a:p>
          </p:txBody>
        </p:sp>
      </p:grpSp>
      <p:grpSp>
        <p:nvGrpSpPr>
          <p:cNvPr id="123" name="组 122"/>
          <p:cNvGrpSpPr/>
          <p:nvPr/>
        </p:nvGrpSpPr>
        <p:grpSpPr>
          <a:xfrm>
            <a:off x="168054" y="6233851"/>
            <a:ext cx="1007266" cy="413359"/>
            <a:chOff x="181777" y="6209495"/>
            <a:chExt cx="1026240" cy="413906"/>
          </a:xfrm>
        </p:grpSpPr>
        <p:sp>
          <p:nvSpPr>
            <p:cNvPr id="136" name="可选流程 135"/>
            <p:cNvSpPr/>
            <p:nvPr/>
          </p:nvSpPr>
          <p:spPr>
            <a:xfrm>
              <a:off x="181777" y="6209495"/>
              <a:ext cx="1026240" cy="413906"/>
            </a:xfrm>
            <a:prstGeom prst="flowChartAlternateProcess">
              <a:avLst/>
            </a:prstGeom>
            <a:solidFill>
              <a:srgbClr val="00B0F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 name="矩形 103"/>
            <p:cNvSpPr/>
            <p:nvPr/>
          </p:nvSpPr>
          <p:spPr>
            <a:xfrm>
              <a:off x="216500" y="6235350"/>
              <a:ext cx="936923" cy="369332"/>
            </a:xfrm>
            <a:prstGeom prst="rect">
              <a:avLst/>
            </a:prstGeom>
          </p:spPr>
          <p:txBody>
            <a:bodyPr wrap="none">
              <a:spAutoFit/>
            </a:bodyPr>
            <a:lstStyle/>
            <a:p>
              <a:r>
                <a:rPr lang="en-US" altLang="zh-CN" dirty="0" smtClean="0">
                  <a:solidFill>
                    <a:srgbClr val="222222"/>
                  </a:solidFill>
                </a:rPr>
                <a:t>Stability</a:t>
              </a:r>
              <a:endParaRPr lang="zh-CN" altLang="en-US" dirty="0"/>
            </a:p>
          </p:txBody>
        </p:sp>
      </p:grpSp>
      <p:grpSp>
        <p:nvGrpSpPr>
          <p:cNvPr id="145" name="组 144"/>
          <p:cNvGrpSpPr/>
          <p:nvPr/>
        </p:nvGrpSpPr>
        <p:grpSpPr>
          <a:xfrm>
            <a:off x="3901681" y="2061509"/>
            <a:ext cx="520544" cy="1199199"/>
            <a:chOff x="3901681" y="2061509"/>
            <a:chExt cx="520544" cy="1199199"/>
          </a:xfrm>
        </p:grpSpPr>
        <p:cxnSp>
          <p:nvCxnSpPr>
            <p:cNvPr id="140" name="直线连接符 139"/>
            <p:cNvCxnSpPr/>
            <p:nvPr/>
          </p:nvCxnSpPr>
          <p:spPr>
            <a:xfrm flipH="1">
              <a:off x="3901681" y="2061509"/>
              <a:ext cx="8905" cy="119919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2" name="直线箭头连接符 141"/>
            <p:cNvCxnSpPr>
              <a:endCxn id="73" idx="1"/>
            </p:cNvCxnSpPr>
            <p:nvPr/>
          </p:nvCxnSpPr>
          <p:spPr>
            <a:xfrm flipV="1">
              <a:off x="3901681" y="3251126"/>
              <a:ext cx="520544" cy="9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2399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p:cNvGrpSpPr/>
          <p:nvPr/>
        </p:nvGrpSpPr>
        <p:grpSpPr>
          <a:xfrm>
            <a:off x="7022673" y="3267109"/>
            <a:ext cx="5096540" cy="523220"/>
            <a:chOff x="7022673" y="3267109"/>
            <a:chExt cx="5096540" cy="523220"/>
          </a:xfrm>
        </p:grpSpPr>
        <p:sp>
          <p:nvSpPr>
            <p:cNvPr id="45" name="Rectangle 44"/>
            <p:cNvSpPr/>
            <p:nvPr/>
          </p:nvSpPr>
          <p:spPr>
            <a:xfrm>
              <a:off x="7022673" y="3294405"/>
              <a:ext cx="5069246" cy="4693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 name="TextBox 4"/>
            <p:cNvSpPr txBox="1"/>
            <p:nvPr/>
          </p:nvSpPr>
          <p:spPr>
            <a:xfrm>
              <a:off x="10110357" y="3318504"/>
              <a:ext cx="2008856" cy="369332"/>
            </a:xfrm>
            <a:prstGeom prst="rect">
              <a:avLst/>
            </a:prstGeom>
            <a:noFill/>
          </p:spPr>
          <p:txBody>
            <a:bodyPr wrap="square" rtlCol="0">
              <a:spAutoFit/>
            </a:bodyPr>
            <a:lstStyle/>
            <a:p>
              <a:r>
                <a:rPr lang="en-GB" dirty="0" smtClean="0"/>
                <a:t>Radio Transmitter</a:t>
              </a:r>
              <a:endParaRPr lang="en-GB" dirty="0"/>
            </a:p>
          </p:txBody>
        </p:sp>
        <p:cxnSp>
          <p:nvCxnSpPr>
            <p:cNvPr id="8" name="Straight Arrow Connector 7"/>
            <p:cNvCxnSpPr>
              <a:endCxn id="5" idx="1"/>
            </p:cNvCxnSpPr>
            <p:nvPr/>
          </p:nvCxnSpPr>
          <p:spPr>
            <a:xfrm flipV="1">
              <a:off x="8439591" y="3503170"/>
              <a:ext cx="1670766" cy="2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7207565" y="3267109"/>
              <a:ext cx="1512842" cy="523220"/>
              <a:chOff x="7303101" y="3253461"/>
              <a:chExt cx="1512842" cy="523220"/>
            </a:xfrm>
          </p:grpSpPr>
          <p:sp>
            <p:nvSpPr>
              <p:cNvPr id="6" name="TextBox 5"/>
              <p:cNvSpPr txBox="1"/>
              <p:nvPr/>
            </p:nvSpPr>
            <p:spPr>
              <a:xfrm>
                <a:off x="7303101" y="3253461"/>
                <a:ext cx="1512842" cy="523220"/>
              </a:xfrm>
              <a:prstGeom prst="rect">
                <a:avLst/>
              </a:prstGeom>
              <a:noFill/>
            </p:spPr>
            <p:txBody>
              <a:bodyPr wrap="square" rtlCol="0">
                <a:spAutoFit/>
              </a:bodyPr>
              <a:lstStyle/>
              <a:p>
                <a:r>
                  <a:rPr lang="en-GB" sz="1400" dirty="0" smtClean="0"/>
                  <a:t>8 x 1.5V AA battery</a:t>
                </a:r>
                <a:endParaRPr lang="en-GB" sz="1400" dirty="0"/>
              </a:p>
            </p:txBody>
          </p:sp>
          <p:sp>
            <p:nvSpPr>
              <p:cNvPr id="44" name="TextBox 43"/>
              <p:cNvSpPr txBox="1"/>
              <p:nvPr/>
            </p:nvSpPr>
            <p:spPr>
              <a:xfrm>
                <a:off x="7923359" y="3457121"/>
                <a:ext cx="821522" cy="307777"/>
              </a:xfrm>
              <a:prstGeom prst="rect">
                <a:avLst/>
              </a:prstGeom>
              <a:noFill/>
            </p:spPr>
            <p:txBody>
              <a:bodyPr wrap="square" rtlCol="0">
                <a:spAutoFit/>
              </a:bodyPr>
              <a:lstStyle/>
              <a:p>
                <a:r>
                  <a:rPr lang="en-GB" sz="1400" dirty="0" smtClean="0"/>
                  <a:t>(12V)</a:t>
                </a:r>
                <a:endParaRPr lang="en-GB" sz="1400" dirty="0"/>
              </a:p>
            </p:txBody>
          </p:sp>
        </p:grpSp>
      </p:grpSp>
      <p:grpSp>
        <p:nvGrpSpPr>
          <p:cNvPr id="107" name="Group 106"/>
          <p:cNvGrpSpPr/>
          <p:nvPr/>
        </p:nvGrpSpPr>
        <p:grpSpPr>
          <a:xfrm>
            <a:off x="63139" y="3687836"/>
            <a:ext cx="12028779" cy="3562710"/>
            <a:chOff x="63139" y="3687836"/>
            <a:chExt cx="12028779" cy="3562710"/>
          </a:xfrm>
        </p:grpSpPr>
        <p:sp>
          <p:nvSpPr>
            <p:cNvPr id="26" name="Rectangle 25"/>
            <p:cNvSpPr/>
            <p:nvPr/>
          </p:nvSpPr>
          <p:spPr>
            <a:xfrm>
              <a:off x="63139" y="3835020"/>
              <a:ext cx="12028779" cy="29553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4" name="TextBox 3"/>
            <p:cNvSpPr txBox="1"/>
            <p:nvPr/>
          </p:nvSpPr>
          <p:spPr>
            <a:xfrm>
              <a:off x="5479579" y="6163016"/>
              <a:ext cx="1823522" cy="457675"/>
            </a:xfrm>
            <a:prstGeom prst="rect">
              <a:avLst/>
            </a:prstGeom>
            <a:noFill/>
          </p:spPr>
          <p:txBody>
            <a:bodyPr wrap="square" rtlCol="0">
              <a:spAutoFit/>
            </a:bodyPr>
            <a:lstStyle/>
            <a:p>
              <a:r>
                <a:rPr lang="en-GB" dirty="0" smtClean="0">
                  <a:solidFill>
                    <a:schemeClr val="accent6">
                      <a:lumMod val="10000"/>
                    </a:schemeClr>
                  </a:solidFill>
                </a:rPr>
                <a:t>Li-Ion Battery</a:t>
              </a:r>
            </a:p>
            <a:p>
              <a:r>
                <a:rPr lang="en-GB" dirty="0" smtClean="0">
                  <a:solidFill>
                    <a:schemeClr val="accent6">
                      <a:lumMod val="10000"/>
                    </a:schemeClr>
                  </a:solidFill>
                </a:rPr>
                <a:t>2600mAh, 11.1V</a:t>
              </a:r>
            </a:p>
          </p:txBody>
        </p:sp>
        <p:sp>
          <p:nvSpPr>
            <p:cNvPr id="12" name="TextBox 11"/>
            <p:cNvSpPr txBox="1"/>
            <p:nvPr/>
          </p:nvSpPr>
          <p:spPr>
            <a:xfrm>
              <a:off x="9688284" y="4325007"/>
              <a:ext cx="1239652" cy="215250"/>
            </a:xfrm>
            <a:prstGeom prst="rect">
              <a:avLst/>
            </a:prstGeom>
            <a:noFill/>
          </p:spPr>
          <p:txBody>
            <a:bodyPr wrap="square" rtlCol="0">
              <a:spAutoFit/>
            </a:bodyPr>
            <a:lstStyle/>
            <a:p>
              <a:r>
                <a:rPr lang="en-GB" dirty="0" smtClean="0"/>
                <a:t>Receiver</a:t>
              </a:r>
              <a:endParaRPr lang="en-GB" dirty="0"/>
            </a:p>
          </p:txBody>
        </p:sp>
        <p:grpSp>
          <p:nvGrpSpPr>
            <p:cNvPr id="69" name="Group 68"/>
            <p:cNvGrpSpPr/>
            <p:nvPr/>
          </p:nvGrpSpPr>
          <p:grpSpPr>
            <a:xfrm rot="860547">
              <a:off x="8426588" y="3997772"/>
              <a:ext cx="600366" cy="3252774"/>
              <a:chOff x="8614269" y="2431161"/>
              <a:chExt cx="417662" cy="3937016"/>
            </a:xfrm>
          </p:grpSpPr>
          <p:sp>
            <p:nvSpPr>
              <p:cNvPr id="16" name="TextBox 15"/>
              <p:cNvSpPr txBox="1"/>
              <p:nvPr/>
            </p:nvSpPr>
            <p:spPr>
              <a:xfrm rot="18486598">
                <a:off x="8161613" y="4275147"/>
                <a:ext cx="1367255" cy="373380"/>
              </a:xfrm>
              <a:prstGeom prst="rect">
                <a:avLst/>
              </a:prstGeom>
              <a:noFill/>
            </p:spPr>
            <p:txBody>
              <a:bodyPr wrap="square" rtlCol="0">
                <a:spAutoFit/>
              </a:bodyPr>
              <a:lstStyle/>
              <a:p>
                <a:r>
                  <a:rPr lang="en-GB" dirty="0" smtClean="0"/>
                  <a:t>6V input</a:t>
                </a:r>
                <a:endParaRPr lang="en-GB" dirty="0"/>
              </a:p>
            </p:txBody>
          </p:sp>
          <p:cxnSp>
            <p:nvCxnSpPr>
              <p:cNvPr id="17" name="Straight Arrow Connector 16"/>
              <p:cNvCxnSpPr/>
              <p:nvPr/>
            </p:nvCxnSpPr>
            <p:spPr>
              <a:xfrm rot="18486598" flipV="1">
                <a:off x="6648380" y="4397051"/>
                <a:ext cx="3937016" cy="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a:xfrm>
              <a:off x="117732" y="3875587"/>
              <a:ext cx="1284562" cy="36883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smtClean="0"/>
                <a:t>Hovercraft</a:t>
              </a:r>
              <a:endParaRPr lang="en-GB" dirty="0"/>
            </a:p>
          </p:txBody>
        </p:sp>
        <p:sp>
          <p:nvSpPr>
            <p:cNvPr id="55" name="Rectangle 54"/>
            <p:cNvSpPr/>
            <p:nvPr/>
          </p:nvSpPr>
          <p:spPr>
            <a:xfrm>
              <a:off x="5406411" y="4373147"/>
              <a:ext cx="2803348" cy="9631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30" name="TextBox 29"/>
            <p:cNvSpPr txBox="1"/>
            <p:nvPr/>
          </p:nvSpPr>
          <p:spPr>
            <a:xfrm>
              <a:off x="5454431" y="4889067"/>
              <a:ext cx="2782624" cy="212916"/>
            </a:xfrm>
            <a:prstGeom prst="rect">
              <a:avLst/>
            </a:prstGeom>
            <a:noFill/>
          </p:spPr>
          <p:txBody>
            <a:bodyPr wrap="square" rtlCol="0">
              <a:spAutoFit/>
            </a:bodyPr>
            <a:lstStyle/>
            <a:p>
              <a:r>
                <a:rPr lang="en-GB" dirty="0" smtClean="0"/>
                <a:t>Electronic Speed Controller</a:t>
              </a:r>
              <a:endParaRPr lang="en-GB" dirty="0"/>
            </a:p>
          </p:txBody>
        </p:sp>
        <p:cxnSp>
          <p:nvCxnSpPr>
            <p:cNvPr id="31" name="Straight Arrow Connector 30"/>
            <p:cNvCxnSpPr/>
            <p:nvPr/>
          </p:nvCxnSpPr>
          <p:spPr>
            <a:xfrm flipH="1">
              <a:off x="8209758" y="4480772"/>
              <a:ext cx="1399794" cy="177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093060" y="5023926"/>
              <a:ext cx="1902810" cy="212916"/>
            </a:xfrm>
            <a:prstGeom prst="rect">
              <a:avLst/>
            </a:prstGeom>
            <a:noFill/>
          </p:spPr>
          <p:txBody>
            <a:bodyPr wrap="square" rtlCol="0">
              <a:spAutoFit/>
            </a:bodyPr>
            <a:lstStyle/>
            <a:p>
              <a:r>
                <a:rPr lang="en-GB" dirty="0" smtClean="0"/>
                <a:t>Motor for Lift</a:t>
              </a:r>
              <a:endParaRPr lang="en-GB" dirty="0"/>
            </a:p>
          </p:txBody>
        </p:sp>
        <p:cxnSp>
          <p:nvCxnSpPr>
            <p:cNvPr id="36" name="Straight Arrow Connector 35"/>
            <p:cNvCxnSpPr/>
            <p:nvPr/>
          </p:nvCxnSpPr>
          <p:spPr>
            <a:xfrm flipH="1">
              <a:off x="2658638" y="4657993"/>
              <a:ext cx="2744944" cy="493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539620" y="5342821"/>
              <a:ext cx="147783" cy="870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343630" y="5757019"/>
              <a:ext cx="2988918" cy="212916"/>
            </a:xfrm>
            <a:prstGeom prst="rect">
              <a:avLst/>
            </a:prstGeom>
            <a:noFill/>
          </p:spPr>
          <p:txBody>
            <a:bodyPr wrap="square" rtlCol="0">
              <a:spAutoFit/>
            </a:bodyPr>
            <a:lstStyle/>
            <a:p>
              <a:r>
                <a:rPr lang="en-GB" dirty="0" smtClean="0"/>
                <a:t>Motor for Forward Thrust</a:t>
              </a:r>
              <a:endParaRPr lang="en-GB" dirty="0"/>
            </a:p>
          </p:txBody>
        </p:sp>
        <p:cxnSp>
          <p:nvCxnSpPr>
            <p:cNvPr id="47" name="Straight Arrow Connector 46"/>
            <p:cNvCxnSpPr/>
            <p:nvPr/>
          </p:nvCxnSpPr>
          <p:spPr>
            <a:xfrm flipH="1">
              <a:off x="3955752" y="5111783"/>
              <a:ext cx="1450658" cy="645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437497" y="4420830"/>
              <a:ext cx="2772262" cy="212916"/>
            </a:xfrm>
            <a:prstGeom prst="rect">
              <a:avLst/>
            </a:prstGeom>
            <a:noFill/>
          </p:spPr>
          <p:txBody>
            <a:bodyPr wrap="square" rtlCol="0">
              <a:spAutoFit/>
            </a:bodyPr>
            <a:lstStyle/>
            <a:p>
              <a:r>
                <a:rPr lang="en-GB" dirty="0"/>
                <a:t>D</a:t>
              </a:r>
              <a:r>
                <a:rPr lang="en-GB" dirty="0" smtClean="0"/>
                <a:t>ual DC motor driver board</a:t>
              </a:r>
              <a:endParaRPr lang="en-GB" dirty="0"/>
            </a:p>
          </p:txBody>
        </p:sp>
        <p:cxnSp>
          <p:nvCxnSpPr>
            <p:cNvPr id="60" name="Straight Connector 59"/>
            <p:cNvCxnSpPr>
              <a:stCxn id="55" idx="1"/>
            </p:cNvCxnSpPr>
            <p:nvPr/>
          </p:nvCxnSpPr>
          <p:spPr>
            <a:xfrm>
              <a:off x="5406411" y="4854711"/>
              <a:ext cx="2830644" cy="17167"/>
            </a:xfrm>
            <a:prstGeom prst="line">
              <a:avLst/>
            </a:prstGeom>
            <a:ln>
              <a:solidFill>
                <a:schemeClr val="bg2">
                  <a:lumMod val="90000"/>
                </a:schemeClr>
              </a:solidFill>
            </a:ln>
          </p:spPr>
          <p:style>
            <a:lnRef idx="1">
              <a:schemeClr val="accent2"/>
            </a:lnRef>
            <a:fillRef idx="0">
              <a:schemeClr val="accent2"/>
            </a:fillRef>
            <a:effectRef idx="0">
              <a:schemeClr val="accent2"/>
            </a:effectRef>
            <a:fontRef idx="minor">
              <a:schemeClr val="tx1"/>
            </a:fontRef>
          </p:style>
        </p:cxnSp>
        <p:sp>
          <p:nvSpPr>
            <p:cNvPr id="61" name="TextBox 60"/>
            <p:cNvSpPr txBox="1"/>
            <p:nvPr/>
          </p:nvSpPr>
          <p:spPr>
            <a:xfrm>
              <a:off x="6589839" y="4694884"/>
              <a:ext cx="477300" cy="215250"/>
            </a:xfrm>
            <a:prstGeom prst="rect">
              <a:avLst/>
            </a:prstGeom>
            <a:noFill/>
          </p:spPr>
          <p:txBody>
            <a:bodyPr wrap="square" rtlCol="0">
              <a:spAutoFit/>
            </a:bodyPr>
            <a:lstStyle/>
            <a:p>
              <a:r>
                <a:rPr lang="en-GB" dirty="0" smtClean="0"/>
                <a:t>OR</a:t>
              </a:r>
              <a:endParaRPr lang="en-GB" dirty="0"/>
            </a:p>
          </p:txBody>
        </p:sp>
        <p:cxnSp>
          <p:nvCxnSpPr>
            <p:cNvPr id="13" name="Straight Arrow Connector 12"/>
            <p:cNvCxnSpPr>
              <a:stCxn id="5" idx="2"/>
              <a:endCxn id="12" idx="0"/>
            </p:cNvCxnSpPr>
            <p:nvPr/>
          </p:nvCxnSpPr>
          <p:spPr>
            <a:xfrm flipH="1">
              <a:off x="10308110" y="3687836"/>
              <a:ext cx="806675" cy="63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p:cNvSpPr txBox="1"/>
          <p:nvPr/>
        </p:nvSpPr>
        <p:spPr>
          <a:xfrm>
            <a:off x="154428" y="689145"/>
            <a:ext cx="2378403" cy="2325397"/>
          </a:xfrm>
          <a:prstGeom prst="rect">
            <a:avLst/>
          </a:prstGeom>
          <a:noFill/>
        </p:spPr>
        <p:txBody>
          <a:bodyPr wrap="square" rtlCol="0">
            <a:spAutoFit/>
          </a:bodyPr>
          <a:lstStyle/>
          <a:p>
            <a:r>
              <a:rPr lang="en-GB" dirty="0" smtClean="0"/>
              <a:t>The Hovercraft will need either 2 Electronics Speed Controllers, one for the Lift &amp; one for Thrust (Total of £8) or a Dual DC motor driver board (£3.74+)</a:t>
            </a:r>
            <a:endParaRPr lang="en-GB" dirty="0"/>
          </a:p>
        </p:txBody>
      </p:sp>
      <p:graphicFrame>
        <p:nvGraphicFramePr>
          <p:cNvPr id="95" name="Table 94"/>
          <p:cNvGraphicFramePr>
            <a:graphicFrameLocks noGrp="1"/>
          </p:cNvGraphicFramePr>
          <p:nvPr>
            <p:extLst>
              <p:ext uri="{D42A27DB-BD31-4B8C-83A1-F6EECF244321}">
                <p14:modId xmlns:p14="http://schemas.microsoft.com/office/powerpoint/2010/main" val="342073743"/>
              </p:ext>
            </p:extLst>
          </p:nvPr>
        </p:nvGraphicFramePr>
        <p:xfrm>
          <a:off x="2630078" y="676956"/>
          <a:ext cx="9461840" cy="2194560"/>
        </p:xfrm>
        <a:graphic>
          <a:graphicData uri="http://schemas.openxmlformats.org/drawingml/2006/table">
            <a:tbl>
              <a:tblPr firstRow="1" bandRow="1">
                <a:tableStyleId>{B301B821-A1FF-4177-AEE7-76D212191A09}</a:tableStyleId>
              </a:tblPr>
              <a:tblGrid>
                <a:gridCol w="3563332"/>
                <a:gridCol w="3073138"/>
                <a:gridCol w="2825370"/>
              </a:tblGrid>
              <a:tr h="355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effectLst>
                            <a:outerShdw blurRad="38100" dist="38100" dir="2700000" algn="tl">
                              <a:srgbClr val="000000">
                                <a:alpha val="43137"/>
                              </a:srgbClr>
                            </a:outerShdw>
                          </a:effectLst>
                        </a:rPr>
                        <a:t>Specification:</a:t>
                      </a:r>
                      <a:endParaRPr lang="en-GB" dirty="0" smtClean="0">
                        <a:solidFill>
                          <a:schemeClr val="bg1"/>
                        </a:solidFill>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effectLst>
                            <a:outerShdw blurRad="38100" dist="38100" dir="2700000" algn="tl">
                              <a:srgbClr val="000000">
                                <a:alpha val="43137"/>
                              </a:srgbClr>
                            </a:outerShdw>
                          </a:effectLst>
                        </a:rPr>
                        <a:t>Electronics Speed Controllers</a:t>
                      </a:r>
                      <a:endParaRPr lang="en-GB" dirty="0" smtClean="0">
                        <a:solidFill>
                          <a:schemeClr val="bg1"/>
                        </a:solidFill>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effectLst>
                            <a:outerShdw blurRad="38100" dist="38100" dir="2700000" algn="tl">
                              <a:srgbClr val="000000">
                                <a:alpha val="43137"/>
                              </a:srgbClr>
                            </a:outerShdw>
                          </a:effectLst>
                        </a:rPr>
                        <a:t>Dual DC motor driver board</a:t>
                      </a:r>
                      <a:endParaRPr lang="en-GB" dirty="0" smtClean="0">
                        <a:solidFill>
                          <a:schemeClr val="bg1"/>
                        </a:solidFill>
                        <a:effectLst>
                          <a:outerShdw blurRad="38100" dist="38100" dir="2700000" algn="tl">
                            <a:srgbClr val="000000">
                              <a:alpha val="43137"/>
                            </a:srgbClr>
                          </a:outerShdw>
                        </a:effectLst>
                      </a:endParaRPr>
                    </a:p>
                  </a:txBody>
                  <a:tcPr/>
                </a:tc>
              </a:tr>
              <a:tr h="355290">
                <a:tc>
                  <a:txBody>
                    <a:bodyPr/>
                    <a:lstStyle/>
                    <a:p>
                      <a:r>
                        <a:rPr lang="en-GB" dirty="0" smtClean="0"/>
                        <a:t>Control</a:t>
                      </a:r>
                      <a:r>
                        <a:rPr lang="en-GB" baseline="0" dirty="0" smtClean="0"/>
                        <a:t> Speed</a:t>
                      </a:r>
                      <a:endParaRPr lang="en-GB"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Pulse</a:t>
                      </a:r>
                      <a:r>
                        <a:rPr lang="en-GB" baseline="0" dirty="0" smtClean="0"/>
                        <a:t> Width Modulation</a:t>
                      </a:r>
                      <a:endParaRPr lang="en-GB" dirty="0" smtClean="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Pulse</a:t>
                      </a:r>
                      <a:r>
                        <a:rPr lang="en-GB" baseline="0" dirty="0" smtClean="0"/>
                        <a:t> Width Modulation</a:t>
                      </a:r>
                      <a:endParaRPr lang="en-GB" dirty="0" smtClean="0">
                        <a:solidFill>
                          <a:schemeClr val="tx1"/>
                        </a:solidFill>
                      </a:endParaRPr>
                    </a:p>
                  </a:txBody>
                  <a:tcPr/>
                </a:tc>
              </a:tr>
              <a:tr h="355290">
                <a:tc>
                  <a:txBody>
                    <a:bodyPr/>
                    <a:lstStyle/>
                    <a:p>
                      <a:r>
                        <a:rPr lang="en-GB" dirty="0" smtClean="0"/>
                        <a:t>Brake</a:t>
                      </a:r>
                      <a:endParaRPr lang="en-GB" dirty="0">
                        <a:solidFill>
                          <a:schemeClr val="tx1"/>
                        </a:solidFill>
                      </a:endParaRPr>
                    </a:p>
                  </a:txBody>
                  <a:tcPr/>
                </a:tc>
                <a:tc>
                  <a:txBody>
                    <a:bodyPr/>
                    <a:lstStyle/>
                    <a:p>
                      <a:r>
                        <a:rPr lang="en-GB" dirty="0" smtClean="0"/>
                        <a:t>Yes</a:t>
                      </a:r>
                      <a:endParaRPr lang="en-GB"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a:t>
                      </a:r>
                      <a:endParaRPr lang="en-GB" dirty="0" smtClean="0">
                        <a:solidFill>
                          <a:schemeClr val="tx1"/>
                        </a:solidFill>
                      </a:endParaRPr>
                    </a:p>
                  </a:txBody>
                  <a:tcPr/>
                </a:tc>
              </a:tr>
              <a:tr h="355290">
                <a:tc>
                  <a:txBody>
                    <a:bodyPr/>
                    <a:lstStyle/>
                    <a:p>
                      <a:r>
                        <a:rPr lang="en-GB" dirty="0" smtClean="0"/>
                        <a:t>Low Voltage Protection Threshold</a:t>
                      </a:r>
                      <a:endParaRPr lang="en-GB" dirty="0">
                        <a:solidFill>
                          <a:schemeClr val="tx1"/>
                        </a:solidFill>
                      </a:endParaRPr>
                    </a:p>
                  </a:txBody>
                  <a:tcPr/>
                </a:tc>
                <a:tc>
                  <a:txBody>
                    <a:bodyPr/>
                    <a:lstStyle/>
                    <a:p>
                      <a:r>
                        <a:rPr lang="en-GB" dirty="0" smtClean="0"/>
                        <a:t>Yes</a:t>
                      </a:r>
                      <a:endParaRPr lang="en-GB"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a:t>
                      </a:r>
                      <a:endParaRPr lang="en-GB" dirty="0" smtClean="0">
                        <a:solidFill>
                          <a:schemeClr val="tx1"/>
                        </a:solidFill>
                      </a:endParaRPr>
                    </a:p>
                  </a:txBody>
                  <a:tcPr/>
                </a:tc>
              </a:tr>
              <a:tr h="355290">
                <a:tc>
                  <a:txBody>
                    <a:bodyPr/>
                    <a:lstStyle/>
                    <a:p>
                      <a:r>
                        <a:rPr lang="en-GB" dirty="0" smtClean="0"/>
                        <a:t>Over-heat protection:</a:t>
                      </a:r>
                      <a:endParaRPr lang="en-GB" dirty="0">
                        <a:solidFill>
                          <a:schemeClr val="tx1"/>
                        </a:solidFill>
                      </a:endParaRPr>
                    </a:p>
                  </a:txBody>
                  <a:tcPr/>
                </a:tc>
                <a:tc>
                  <a:txBody>
                    <a:bodyPr/>
                    <a:lstStyle/>
                    <a:p>
                      <a:r>
                        <a:rPr lang="en-GB" dirty="0" smtClean="0"/>
                        <a:t>Yes</a:t>
                      </a:r>
                      <a:endParaRPr lang="en-GB"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a:t>
                      </a:r>
                      <a:endParaRPr lang="en-GB" dirty="0" smtClean="0">
                        <a:solidFill>
                          <a:schemeClr val="tx1"/>
                        </a:solidFill>
                      </a:endParaRPr>
                    </a:p>
                  </a:txBody>
                  <a:tcPr/>
                </a:tc>
              </a:tr>
              <a:tr h="355290">
                <a:tc>
                  <a:txBody>
                    <a:bodyPr/>
                    <a:lstStyle/>
                    <a:p>
                      <a:r>
                        <a:rPr lang="en-GB" dirty="0" smtClean="0"/>
                        <a:t>Throttle signal loss protection</a:t>
                      </a:r>
                      <a:endParaRPr lang="en-GB" dirty="0">
                        <a:solidFill>
                          <a:schemeClr val="tx1"/>
                        </a:solidFill>
                      </a:endParaRPr>
                    </a:p>
                  </a:txBody>
                  <a:tcPr/>
                </a:tc>
                <a:tc>
                  <a:txBody>
                    <a:bodyPr/>
                    <a:lstStyle/>
                    <a:p>
                      <a:r>
                        <a:rPr lang="en-GB" dirty="0" smtClean="0"/>
                        <a:t>Yes</a:t>
                      </a:r>
                      <a:endParaRPr lang="en-GB"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a:t>
                      </a:r>
                      <a:endParaRPr lang="en-GB" dirty="0" smtClean="0">
                        <a:solidFill>
                          <a:schemeClr val="tx1"/>
                        </a:solidFill>
                      </a:endParaRPr>
                    </a:p>
                  </a:txBody>
                  <a:tcPr/>
                </a:tc>
              </a:tr>
            </a:tbl>
          </a:graphicData>
        </a:graphic>
      </p:graphicFrame>
      <p:cxnSp>
        <p:nvCxnSpPr>
          <p:cNvPr id="105" name="Straight Connector 104"/>
          <p:cNvCxnSpPr/>
          <p:nvPr/>
        </p:nvCxnSpPr>
        <p:spPr>
          <a:xfrm>
            <a:off x="-1" y="3226165"/>
            <a:ext cx="12192001" cy="0"/>
          </a:xfrm>
          <a:prstGeom prst="line">
            <a:avLst/>
          </a:prstGeom>
        </p:spPr>
        <p:style>
          <a:lnRef idx="3">
            <a:schemeClr val="accent5"/>
          </a:lnRef>
          <a:fillRef idx="0">
            <a:schemeClr val="accent5"/>
          </a:fillRef>
          <a:effectRef idx="2">
            <a:schemeClr val="accent5"/>
          </a:effectRef>
          <a:fontRef idx="minor">
            <a:schemeClr val="tx1"/>
          </a:fontRef>
        </p:style>
      </p:cxnSp>
      <p:sp>
        <p:nvSpPr>
          <p:cNvPr id="32" name="TextBox 31"/>
          <p:cNvSpPr txBox="1"/>
          <p:nvPr/>
        </p:nvSpPr>
        <p:spPr>
          <a:xfrm>
            <a:off x="-17584" y="0"/>
            <a:ext cx="9248362" cy="369332"/>
          </a:xfrm>
          <a:prstGeom prst="rect">
            <a:avLst/>
          </a:prstGeom>
          <a:noFill/>
        </p:spPr>
        <p:txBody>
          <a:bodyPr wrap="square" rtlCol="0">
            <a:spAutoFit/>
          </a:bodyPr>
          <a:lstStyle/>
          <a:p>
            <a:r>
              <a:rPr lang="en-GB" dirty="0" smtClean="0"/>
              <a:t>Electrical and Systems Engineer – Divine Abraham</a:t>
            </a:r>
            <a:endParaRPr lang="en-GB" dirty="0"/>
          </a:p>
        </p:txBody>
      </p:sp>
    </p:spTree>
    <p:extLst>
      <p:ext uri="{BB962C8B-B14F-4D97-AF65-F5344CB8AC3E}">
        <p14:creationId xmlns:p14="http://schemas.microsoft.com/office/powerpoint/2010/main" val="14228407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744</Words>
  <Application>Microsoft Macintosh PowerPoint</Application>
  <PresentationFormat>宽屏</PresentationFormat>
  <Paragraphs>188</Paragraphs>
  <Slides>7</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vt:i4>
      </vt:variant>
    </vt:vector>
  </HeadingPairs>
  <TitlesOfParts>
    <vt:vector size="14" baseType="lpstr">
      <vt:lpstr>Calibri</vt:lpstr>
      <vt:lpstr>Calibri Light</vt:lpstr>
      <vt:lpstr>Cambria Math</vt:lpstr>
      <vt:lpstr>Wingdings</vt:lpstr>
      <vt:lpstr>宋体</vt:lpstr>
      <vt:lpstr>Arial</vt:lpstr>
      <vt:lpstr>Office Theme</vt:lpstr>
      <vt:lpstr>Group 13</vt:lpstr>
      <vt:lpstr>Chassis and Skirt</vt:lpstr>
      <vt:lpstr>1</vt:lpstr>
      <vt:lpstr>Turning of a Hovercraft</vt:lpstr>
      <vt:lpstr>PowerPoint 演示文稿</vt:lpstr>
      <vt:lpstr>PowerPoint 演示文稿</vt:lpstr>
      <vt:lpstr>PowerPoint 演示文稿</vt:lpstr>
    </vt:vector>
  </TitlesOfParts>
  <Company>University of Leicester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Longe</dc:creator>
  <cp:lastModifiedBy>Microsoft Office 用户</cp:lastModifiedBy>
  <cp:revision>33</cp:revision>
  <dcterms:created xsi:type="dcterms:W3CDTF">2016-10-24T09:21:06Z</dcterms:created>
  <dcterms:modified xsi:type="dcterms:W3CDTF">2016-10-27T19:30:57Z</dcterms:modified>
</cp:coreProperties>
</file>